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Default Extension="wmf" ContentType="image/x-w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96" r:id="rId1"/>
  </p:sldMasterIdLst>
  <p:notesMasterIdLst>
    <p:notesMasterId r:id="rId60"/>
  </p:notesMasterIdLst>
  <p:handoutMasterIdLst>
    <p:handoutMasterId r:id="rId61"/>
  </p:handoutMasterIdLst>
  <p:sldIdLst>
    <p:sldId id="385" r:id="rId2"/>
    <p:sldId id="429" r:id="rId3"/>
    <p:sldId id="430" r:id="rId4"/>
    <p:sldId id="431" r:id="rId5"/>
    <p:sldId id="432" r:id="rId6"/>
    <p:sldId id="433" r:id="rId7"/>
    <p:sldId id="434" r:id="rId8"/>
    <p:sldId id="435" r:id="rId9"/>
    <p:sldId id="436" r:id="rId10"/>
    <p:sldId id="437" r:id="rId11"/>
    <p:sldId id="438" r:id="rId12"/>
    <p:sldId id="439" r:id="rId13"/>
    <p:sldId id="440" r:id="rId14"/>
    <p:sldId id="441" r:id="rId15"/>
    <p:sldId id="442" r:id="rId16"/>
    <p:sldId id="443" r:id="rId17"/>
    <p:sldId id="444" r:id="rId18"/>
    <p:sldId id="445" r:id="rId19"/>
    <p:sldId id="446" r:id="rId20"/>
    <p:sldId id="447" r:id="rId21"/>
    <p:sldId id="448" r:id="rId22"/>
    <p:sldId id="449" r:id="rId23"/>
    <p:sldId id="450" r:id="rId24"/>
    <p:sldId id="451" r:id="rId25"/>
    <p:sldId id="452" r:id="rId26"/>
    <p:sldId id="453" r:id="rId27"/>
    <p:sldId id="454" r:id="rId28"/>
    <p:sldId id="455" r:id="rId29"/>
    <p:sldId id="456" r:id="rId30"/>
    <p:sldId id="457" r:id="rId31"/>
    <p:sldId id="458" r:id="rId32"/>
    <p:sldId id="459" r:id="rId33"/>
    <p:sldId id="460" r:id="rId34"/>
    <p:sldId id="461" r:id="rId35"/>
    <p:sldId id="462" r:id="rId36"/>
    <p:sldId id="463" r:id="rId37"/>
    <p:sldId id="464" r:id="rId38"/>
    <p:sldId id="465" r:id="rId39"/>
    <p:sldId id="466" r:id="rId40"/>
    <p:sldId id="467" r:id="rId41"/>
    <p:sldId id="468" r:id="rId42"/>
    <p:sldId id="469" r:id="rId43"/>
    <p:sldId id="470" r:id="rId44"/>
    <p:sldId id="471" r:id="rId45"/>
    <p:sldId id="472" r:id="rId46"/>
    <p:sldId id="473" r:id="rId47"/>
    <p:sldId id="474" r:id="rId48"/>
    <p:sldId id="475" r:id="rId49"/>
    <p:sldId id="476" r:id="rId50"/>
    <p:sldId id="477" r:id="rId51"/>
    <p:sldId id="478" r:id="rId52"/>
    <p:sldId id="479" r:id="rId53"/>
    <p:sldId id="480" r:id="rId54"/>
    <p:sldId id="481" r:id="rId55"/>
    <p:sldId id="482" r:id="rId56"/>
    <p:sldId id="483" r:id="rId57"/>
    <p:sldId id="484" r:id="rId58"/>
    <p:sldId id="427" r:id="rId59"/>
  </p:sldIdLst>
  <p:sldSz cx="9144000" cy="6858000" type="screen4x3"/>
  <p:notesSz cx="6858000" cy="9144000"/>
  <p:defaultTextStyle>
    <a:defPPr>
      <a:defRPr lang="en-US"/>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3632"/>
  </p:normalViewPr>
  <p:slideViewPr>
    <p:cSldViewPr>
      <p:cViewPr varScale="1">
        <p:scale>
          <a:sx n="102" d="100"/>
          <a:sy n="102" d="100"/>
        </p:scale>
        <p:origin x="1920" y="184"/>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viewProps" Target="viewProps.xml"/><Relationship Id="rId64" Type="http://schemas.openxmlformats.org/officeDocument/2006/relationships/theme" Target="theme/theme1.xml"/><Relationship Id="rId65" Type="http://schemas.openxmlformats.org/officeDocument/2006/relationships/tableStyles" Target="tableStyle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notesMaster" Target="notesMasters/notesMaster1.xml"/><Relationship Id="rId61" Type="http://schemas.openxmlformats.org/officeDocument/2006/relationships/handoutMaster" Target="handoutMasters/handoutMaster1.xml"/><Relationship Id="rId62" Type="http://schemas.openxmlformats.org/officeDocument/2006/relationships/presProps" Target="presProp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ea typeface="+mn-ea"/>
                <a:cs typeface="Arial" charset="0"/>
              </a:defRPr>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smtClean="0">
                <a:ea typeface="+mn-ea"/>
                <a:cs typeface="Arial" charset="0"/>
              </a:defRPr>
            </a:lvl1pPr>
          </a:lstStyle>
          <a:p>
            <a:pPr>
              <a:defRPr/>
            </a:pPr>
            <a:fld id="{57450562-AF42-564B-B0CA-9F7483A9D443}" type="datetimeFigureOut">
              <a:rPr lang="en-US"/>
              <a:pPr>
                <a:defRPr/>
              </a:pPr>
              <a:t>12/2/15</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ea typeface="+mn-ea"/>
                <a:cs typeface="Arial" charset="0"/>
              </a:defRPr>
            </a:lvl1pPr>
          </a:lstStyle>
          <a:p>
            <a:pPr>
              <a:defRPr/>
            </a:pP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smtClean="0">
                <a:ea typeface="+mn-ea"/>
                <a:cs typeface="Arial" charset="0"/>
              </a:defRPr>
            </a:lvl1pPr>
          </a:lstStyle>
          <a:p>
            <a:pPr>
              <a:defRPr/>
            </a:pPr>
            <a:fld id="{405F7A29-1386-AE45-BC97-08E3D57FF07A}" type="slidenum">
              <a:rPr lang="en-US"/>
              <a:pPr>
                <a:defRPr/>
              </a:pPr>
              <a:t>‹#›</a:t>
            </a:fld>
            <a:endParaRPr lang="en-US"/>
          </a:p>
        </p:txBody>
      </p:sp>
    </p:spTree>
    <p:extLst>
      <p:ext uri="{BB962C8B-B14F-4D97-AF65-F5344CB8AC3E}">
        <p14:creationId xmlns:p14="http://schemas.microsoft.com/office/powerpoint/2010/main" val="59868549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ea typeface="+mn-ea"/>
                <a:cs typeface="+mn-cs"/>
              </a:defRPr>
            </a:lvl1pPr>
          </a:lstStyle>
          <a:p>
            <a:pPr>
              <a:defRPr/>
            </a:pPr>
            <a:fld id="{1074C605-9C1C-BB4A-9F5A-EAD79F4E76A5}" type="datetimeFigureOut">
              <a:rPr lang="en-US"/>
              <a:pPr>
                <a:defRPr/>
              </a:pPr>
              <a:t>12/2/15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ea typeface="+mn-ea"/>
                <a:cs typeface="+mn-cs"/>
              </a:defRPr>
            </a:lvl1pPr>
          </a:lstStyle>
          <a:p>
            <a:pPr>
              <a:defRPr/>
            </a:pPr>
            <a:fld id="{FBBA38F0-539B-B542-8643-3F9C4288ED21}" type="slidenum">
              <a:rPr lang="en-US"/>
              <a:pPr>
                <a:defRPr/>
              </a:pPr>
              <a:t>‹#›</a:t>
            </a:fld>
            <a:endParaRPr lang="en-US"/>
          </a:p>
        </p:txBody>
      </p:sp>
    </p:spTree>
    <p:extLst>
      <p:ext uri="{BB962C8B-B14F-4D97-AF65-F5344CB8AC3E}">
        <p14:creationId xmlns:p14="http://schemas.microsoft.com/office/powerpoint/2010/main" val="3458173768"/>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ＭＳ Ｐゴシック" charset="0"/>
        <a:cs typeface="ＭＳ Ｐゴシック" charset="0"/>
      </a:defRPr>
    </a:lvl1pPr>
    <a:lvl2pPr marL="457200" algn="l" rtl="0" eaLnBrk="0" fontAlgn="base" hangingPunct="0">
      <a:spcBef>
        <a:spcPct val="30000"/>
      </a:spcBef>
      <a:spcAft>
        <a:spcPct val="0"/>
      </a:spcAft>
      <a:defRPr sz="1200" kern="1200">
        <a:solidFill>
          <a:schemeClr val="tx1"/>
        </a:solidFill>
        <a:latin typeface="+mn-lt"/>
        <a:ea typeface="ＭＳ Ｐゴシック" charset="0"/>
        <a:cs typeface="+mn-cs"/>
      </a:defRPr>
    </a:lvl2pPr>
    <a:lvl3pPr marL="914400" algn="l" rtl="0" eaLnBrk="0" fontAlgn="base" hangingPunct="0">
      <a:spcBef>
        <a:spcPct val="30000"/>
      </a:spcBef>
      <a:spcAft>
        <a:spcPct val="0"/>
      </a:spcAft>
      <a:defRPr sz="1200" kern="1200">
        <a:solidFill>
          <a:schemeClr val="tx1"/>
        </a:solidFill>
        <a:latin typeface="+mn-lt"/>
        <a:ea typeface="ＭＳ Ｐゴシック" charset="0"/>
        <a:cs typeface="+mn-cs"/>
      </a:defRPr>
    </a:lvl3pPr>
    <a:lvl4pPr marL="1371600" algn="l" rtl="0" eaLnBrk="0" fontAlgn="base" hangingPunct="0">
      <a:spcBef>
        <a:spcPct val="30000"/>
      </a:spcBef>
      <a:spcAft>
        <a:spcPct val="0"/>
      </a:spcAft>
      <a:defRPr sz="1200" kern="1200">
        <a:solidFill>
          <a:schemeClr val="tx1"/>
        </a:solidFill>
        <a:latin typeface="+mn-lt"/>
        <a:ea typeface="ＭＳ Ｐゴシック" charset="0"/>
        <a:cs typeface="+mn-cs"/>
      </a:defRPr>
    </a:lvl4pPr>
    <a:lvl5pPr marL="1828800" algn="l" rtl="0" eaLnBrk="0" fontAlgn="base" hangingPunct="0">
      <a:spcBef>
        <a:spcPct val="30000"/>
      </a:spcBef>
      <a:spcAft>
        <a:spcPct val="0"/>
      </a:spcAft>
      <a:defRPr sz="1200" kern="1200">
        <a:solidFill>
          <a:schemeClr val="tx1"/>
        </a:solidFill>
        <a:latin typeface="+mn-lt"/>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13BA031-FB82-7B4E-B645-A55D4ED48D64}" type="slidenum">
              <a:rPr lang="en-GB" altLang="en-US"/>
              <a:pPr/>
              <a:t>3</a:t>
            </a:fld>
            <a:endParaRPr lang="en-GB" altLang="en-US"/>
          </a:p>
        </p:txBody>
      </p:sp>
      <p:sp>
        <p:nvSpPr>
          <p:cNvPr id="786434" name="Rectangle 2"/>
          <p:cNvSpPr>
            <a:spLocks noRot="1" noChangeArrowheads="1" noTextEdit="1"/>
          </p:cNvSpPr>
          <p:nvPr>
            <p:ph type="sldImg"/>
          </p:nvPr>
        </p:nvSpPr>
        <p:spPr>
          <a:ln/>
        </p:spPr>
      </p:sp>
      <p:sp>
        <p:nvSpPr>
          <p:cNvPr id="786435" name="Rectangle 3"/>
          <p:cNvSpPr>
            <a:spLocks noGrp="1" noChangeArrowheads="1"/>
          </p:cNvSpPr>
          <p:nvPr>
            <p:ph type="body" idx="1"/>
          </p:nvPr>
        </p:nvSpPr>
        <p:spPr/>
        <p:txBody>
          <a:bodyPr/>
          <a:lstStyle/>
          <a:p>
            <a:pPr marL="352425" indent="-352425">
              <a:buFontTx/>
              <a:buAutoNum type="arabicPeriod"/>
            </a:pPr>
            <a:r>
              <a:rPr lang="en-US" altLang="en-US" sz="2000">
                <a:latin typeface="Arial" charset="0"/>
              </a:rPr>
              <a:t>The majority of Vietnam’s poor are well within reach of markets, and diversification toward livestock and other marketable agriculture can facilitate their exit from poverty.</a:t>
            </a:r>
          </a:p>
          <a:p>
            <a:pPr marL="352425" indent="-352425">
              <a:buFontTx/>
              <a:buAutoNum type="arabicPeriod"/>
            </a:pPr>
            <a:r>
              <a:rPr lang="en-US" altLang="en-US" sz="2000">
                <a:latin typeface="Arial" charset="0"/>
              </a:rPr>
              <a:t>Generally, these are also more likely to be “median poor,” those with the at least the minimal productive assets needed for household enterprise development.</a:t>
            </a:r>
          </a:p>
        </p:txBody>
      </p:sp>
    </p:spTree>
    <p:extLst>
      <p:ext uri="{BB962C8B-B14F-4D97-AF65-F5344CB8AC3E}">
        <p14:creationId xmlns:p14="http://schemas.microsoft.com/office/powerpoint/2010/main" val="7397808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Slide Image Placeholder 1"/>
          <p:cNvSpPr>
            <a:spLocks noGrp="1" noRot="1" noChangeAspect="1" noTextEdit="1"/>
          </p:cNvSpPr>
          <p:nvPr>
            <p:ph type="sldImg"/>
          </p:nvPr>
        </p:nvSpPr>
        <p:spPr>
          <a:ln/>
        </p:spPr>
      </p:sp>
      <p:sp>
        <p:nvSpPr>
          <p:cNvPr id="819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ea typeface="ＭＳ Ｐゴシック" charset="-128"/>
              </a:rPr>
              <a:t>Poverty is very highly correlated with market distance and adverse terms of trade (output/input price ratios).</a:t>
            </a:r>
          </a:p>
          <a:p>
            <a:pPr eaLnBrk="1" hangingPunct="1"/>
            <a:r>
              <a:rPr lang="en-US" altLang="en-US">
                <a:ea typeface="ＭＳ Ｐゴシック" charset="-128"/>
              </a:rPr>
              <a:t>Farmers are in the ice business – the value of their output (and their bargaining power) declines sharply with distance.</a:t>
            </a:r>
          </a:p>
        </p:txBody>
      </p:sp>
      <p:sp>
        <p:nvSpPr>
          <p:cNvPr id="819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a:solidFill>
                  <a:schemeClr val="tx1"/>
                </a:solidFill>
                <a:latin typeface="Arial" charset="0"/>
                <a:ea typeface="ＭＳ Ｐゴシック" charset="-128"/>
              </a:defRPr>
            </a:lvl1pPr>
            <a:lvl2pPr marL="742950" indent="-285750">
              <a:defRPr sz="2800">
                <a:solidFill>
                  <a:schemeClr val="tx1"/>
                </a:solidFill>
                <a:latin typeface="Arial" charset="0"/>
                <a:ea typeface="ＭＳ Ｐゴシック" charset="-128"/>
              </a:defRPr>
            </a:lvl2pPr>
            <a:lvl3pPr marL="1143000" indent="-228600">
              <a:defRPr sz="2800">
                <a:solidFill>
                  <a:schemeClr val="tx1"/>
                </a:solidFill>
                <a:latin typeface="Arial" charset="0"/>
                <a:ea typeface="ＭＳ Ｐゴシック" charset="-128"/>
              </a:defRPr>
            </a:lvl3pPr>
            <a:lvl4pPr marL="1600200" indent="-228600">
              <a:defRPr sz="2800">
                <a:solidFill>
                  <a:schemeClr val="tx1"/>
                </a:solidFill>
                <a:latin typeface="Arial" charset="0"/>
                <a:ea typeface="ＭＳ Ｐゴシック" charset="-128"/>
              </a:defRPr>
            </a:lvl4pPr>
            <a:lvl5pPr marL="2057400" indent="-228600">
              <a:defRPr sz="2800">
                <a:solidFill>
                  <a:schemeClr val="tx1"/>
                </a:solidFill>
                <a:latin typeface="Arial" charset="0"/>
                <a:ea typeface="ＭＳ Ｐゴシック" charset="-128"/>
              </a:defRPr>
            </a:lvl5pPr>
            <a:lvl6pPr marL="2514600" indent="-228600" eaLnBrk="0" fontAlgn="base" hangingPunct="0">
              <a:spcBef>
                <a:spcPct val="20000"/>
              </a:spcBef>
              <a:spcAft>
                <a:spcPct val="0"/>
              </a:spcAft>
              <a:defRPr sz="2800">
                <a:solidFill>
                  <a:schemeClr val="tx1"/>
                </a:solidFill>
                <a:latin typeface="Arial" charset="0"/>
                <a:ea typeface="ＭＳ Ｐゴシック" charset="-128"/>
              </a:defRPr>
            </a:lvl6pPr>
            <a:lvl7pPr marL="2971800" indent="-228600" eaLnBrk="0" fontAlgn="base" hangingPunct="0">
              <a:spcBef>
                <a:spcPct val="20000"/>
              </a:spcBef>
              <a:spcAft>
                <a:spcPct val="0"/>
              </a:spcAft>
              <a:defRPr sz="2800">
                <a:solidFill>
                  <a:schemeClr val="tx1"/>
                </a:solidFill>
                <a:latin typeface="Arial" charset="0"/>
                <a:ea typeface="ＭＳ Ｐゴシック" charset="-128"/>
              </a:defRPr>
            </a:lvl7pPr>
            <a:lvl8pPr marL="3429000" indent="-228600" eaLnBrk="0" fontAlgn="base" hangingPunct="0">
              <a:spcBef>
                <a:spcPct val="20000"/>
              </a:spcBef>
              <a:spcAft>
                <a:spcPct val="0"/>
              </a:spcAft>
              <a:defRPr sz="2800">
                <a:solidFill>
                  <a:schemeClr val="tx1"/>
                </a:solidFill>
                <a:latin typeface="Arial" charset="0"/>
                <a:ea typeface="ＭＳ Ｐゴシック" charset="-128"/>
              </a:defRPr>
            </a:lvl8pPr>
            <a:lvl9pPr marL="3886200" indent="-228600" eaLnBrk="0" fontAlgn="base" hangingPunct="0">
              <a:spcBef>
                <a:spcPct val="20000"/>
              </a:spcBef>
              <a:spcAft>
                <a:spcPct val="0"/>
              </a:spcAft>
              <a:defRPr sz="2800">
                <a:solidFill>
                  <a:schemeClr val="tx1"/>
                </a:solidFill>
                <a:latin typeface="Arial" charset="0"/>
                <a:ea typeface="ＭＳ Ｐゴシック" charset="-128"/>
              </a:defRPr>
            </a:lvl9pPr>
          </a:lstStyle>
          <a:p>
            <a:fld id="{18E52E89-761C-D949-AED4-6E0A65F64F61}" type="slidenum">
              <a:rPr lang="en-GB" altLang="en-US" sz="1200"/>
              <a:pPr/>
              <a:t>4</a:t>
            </a:fld>
            <a:endParaRPr lang="en-GB" altLang="en-US" sz="1200"/>
          </a:p>
        </p:txBody>
      </p:sp>
    </p:spTree>
    <p:extLst>
      <p:ext uri="{BB962C8B-B14F-4D97-AF65-F5344CB8AC3E}">
        <p14:creationId xmlns:p14="http://schemas.microsoft.com/office/powerpoint/2010/main" val="2454247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864931">
              <a:defRPr/>
            </a:pPr>
            <a:r>
              <a:rPr lang="en-US" dirty="0" smtClean="0"/>
              <a:t>For</a:t>
            </a:r>
            <a:r>
              <a:rPr lang="en-US" baseline="0" dirty="0" smtClean="0"/>
              <a:t> today’s presentation, we offer the most inclusive efficiency scenario for illustration. Qualitative effects of all the others will be the same from a macro perspective.</a:t>
            </a:r>
          </a:p>
          <a:p>
            <a:endParaRPr lang="en-US" dirty="0"/>
          </a:p>
        </p:txBody>
      </p:sp>
      <p:sp>
        <p:nvSpPr>
          <p:cNvPr id="4" name="Slide Number Placeholder 3"/>
          <p:cNvSpPr>
            <a:spLocks noGrp="1"/>
          </p:cNvSpPr>
          <p:nvPr>
            <p:ph type="sldNum" sz="quarter" idx="10"/>
          </p:nvPr>
        </p:nvSpPr>
        <p:spPr/>
        <p:txBody>
          <a:bodyPr/>
          <a:lstStyle/>
          <a:p>
            <a:fld id="{F4067F97-9C5E-42F6-9780-B8CDB4067BC9}" type="slidenum">
              <a:rPr lang="en-US" smtClean="0"/>
              <a:t>27</a:t>
            </a:fld>
            <a:endParaRPr lang="en-US"/>
          </a:p>
        </p:txBody>
      </p:sp>
    </p:spTree>
    <p:extLst>
      <p:ext uri="{BB962C8B-B14F-4D97-AF65-F5344CB8AC3E}">
        <p14:creationId xmlns:p14="http://schemas.microsoft.com/office/powerpoint/2010/main" val="11874383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sz="1200" kern="1200" dirty="0" err="1" smtClean="0">
                <a:solidFill>
                  <a:schemeClr val="tx1"/>
                </a:solidFill>
                <a:effectLst/>
                <a:latin typeface="+mn-lt"/>
                <a:ea typeface="+mn-ea"/>
                <a:cs typeface="+mn-cs"/>
              </a:rPr>
              <a:t>Statistical</a:t>
            </a:r>
            <a:r>
              <a:rPr lang="fr-FR" sz="1200" kern="1200" dirty="0" smtClean="0">
                <a:solidFill>
                  <a:schemeClr val="tx1"/>
                </a:solidFill>
                <a:effectLst/>
                <a:latin typeface="+mn-lt"/>
                <a:ea typeface="+mn-ea"/>
                <a:cs typeface="+mn-cs"/>
              </a:rPr>
              <a:t> model </a:t>
            </a:r>
            <a:r>
              <a:rPr lang="fr-FR" sz="1200" kern="1200" dirty="0" err="1" smtClean="0">
                <a:solidFill>
                  <a:schemeClr val="tx1"/>
                </a:solidFill>
                <a:effectLst/>
                <a:latin typeface="+mn-lt"/>
                <a:ea typeface="+mn-ea"/>
                <a:cs typeface="+mn-cs"/>
              </a:rPr>
              <a:t>predicted</a:t>
            </a:r>
            <a:r>
              <a:rPr lang="fr-FR" sz="1200" kern="1200" dirty="0" smtClean="0">
                <a:solidFill>
                  <a:schemeClr val="tx1"/>
                </a:solidFill>
                <a:effectLst/>
                <a:latin typeface="+mn-lt"/>
                <a:ea typeface="+mn-ea"/>
                <a:cs typeface="+mn-cs"/>
              </a:rPr>
              <a:t> </a:t>
            </a:r>
            <a:r>
              <a:rPr lang="fr-FR" sz="1200" kern="1200" dirty="0" err="1" smtClean="0">
                <a:solidFill>
                  <a:schemeClr val="tx1"/>
                </a:solidFill>
                <a:effectLst/>
                <a:latin typeface="+mn-lt"/>
                <a:ea typeface="+mn-ea"/>
                <a:cs typeface="+mn-cs"/>
              </a:rPr>
              <a:t>yield</a:t>
            </a:r>
            <a:r>
              <a:rPr lang="fr-FR" sz="1200" kern="1200" dirty="0" smtClean="0">
                <a:solidFill>
                  <a:schemeClr val="tx1"/>
                </a:solidFill>
                <a:effectLst/>
                <a:latin typeface="+mn-lt"/>
                <a:ea typeface="+mn-ea"/>
                <a:cs typeface="+mn-cs"/>
              </a:rPr>
              <a:t> change </a:t>
            </a:r>
            <a:r>
              <a:rPr lang="fr-FR" sz="1200" kern="1200" dirty="0" err="1" smtClean="0">
                <a:solidFill>
                  <a:schemeClr val="tx1"/>
                </a:solidFill>
                <a:effectLst/>
                <a:latin typeface="+mn-lt"/>
                <a:ea typeface="+mn-ea"/>
                <a:cs typeface="+mn-cs"/>
              </a:rPr>
              <a:t>across</a:t>
            </a:r>
            <a:r>
              <a:rPr lang="fr-FR" sz="1200" kern="1200" dirty="0" smtClean="0">
                <a:solidFill>
                  <a:schemeClr val="tx1"/>
                </a:solidFill>
                <a:effectLst/>
                <a:latin typeface="+mn-lt"/>
                <a:ea typeface="+mn-ea"/>
                <a:cs typeface="+mn-cs"/>
              </a:rPr>
              <a:t> GCM </a:t>
            </a:r>
            <a:r>
              <a:rPr lang="fr-FR" sz="1200" kern="1200" dirty="0" err="1" smtClean="0">
                <a:solidFill>
                  <a:schemeClr val="tx1"/>
                </a:solidFill>
                <a:effectLst/>
                <a:latin typeface="+mn-lt"/>
                <a:ea typeface="+mn-ea"/>
                <a:cs typeface="+mn-cs"/>
              </a:rPr>
              <a:t>models</a:t>
            </a:r>
            <a:r>
              <a:rPr lang="fr-FR" sz="1200" kern="1200" dirty="0" smtClean="0">
                <a:solidFill>
                  <a:schemeClr val="tx1"/>
                </a:solidFill>
                <a:effectLst/>
                <a:latin typeface="+mn-lt"/>
                <a:ea typeface="+mn-ea"/>
                <a:cs typeface="+mn-cs"/>
              </a:rPr>
              <a:t>. </a:t>
            </a:r>
            <a:r>
              <a:rPr lang="fr-FR" sz="1200" kern="1200" dirty="0" err="1" smtClean="0">
                <a:solidFill>
                  <a:schemeClr val="tx1"/>
                </a:solidFill>
                <a:effectLst/>
                <a:latin typeface="+mn-lt"/>
                <a:ea typeface="+mn-ea"/>
                <a:cs typeface="+mn-cs"/>
              </a:rPr>
              <a:t>Each</a:t>
            </a:r>
            <a:r>
              <a:rPr lang="fr-FR" sz="1200" kern="1200" dirty="0" smtClean="0">
                <a:solidFill>
                  <a:schemeClr val="tx1"/>
                </a:solidFill>
                <a:effectLst/>
                <a:latin typeface="+mn-lt"/>
                <a:ea typeface="+mn-ea"/>
                <a:cs typeface="+mn-cs"/>
              </a:rPr>
              <a:t> box </a:t>
            </a:r>
            <a:r>
              <a:rPr lang="fr-FR" sz="1200" kern="1200" dirty="0" err="1" smtClean="0">
                <a:solidFill>
                  <a:schemeClr val="tx1"/>
                </a:solidFill>
                <a:effectLst/>
                <a:latin typeface="+mn-lt"/>
                <a:ea typeface="+mn-ea"/>
                <a:cs typeface="+mn-cs"/>
              </a:rPr>
              <a:t>represents</a:t>
            </a:r>
            <a:r>
              <a:rPr lang="fr-FR" sz="1200" kern="1200" dirty="0" smtClean="0">
                <a:solidFill>
                  <a:schemeClr val="tx1"/>
                </a:solidFill>
                <a:effectLst/>
                <a:latin typeface="+mn-lt"/>
                <a:ea typeface="+mn-ea"/>
                <a:cs typeface="+mn-cs"/>
              </a:rPr>
              <a:t> a </a:t>
            </a:r>
            <a:r>
              <a:rPr lang="fr-FR" sz="1200" kern="1200" dirty="0" err="1" smtClean="0">
                <a:solidFill>
                  <a:schemeClr val="tx1"/>
                </a:solidFill>
                <a:effectLst/>
                <a:latin typeface="+mn-lt"/>
                <a:ea typeface="+mn-ea"/>
                <a:cs typeface="+mn-cs"/>
              </a:rPr>
              <a:t>different</a:t>
            </a:r>
            <a:r>
              <a:rPr lang="fr-FR" sz="1200" kern="1200" dirty="0" smtClean="0">
                <a:solidFill>
                  <a:schemeClr val="tx1"/>
                </a:solidFill>
                <a:effectLst/>
                <a:latin typeface="+mn-lt"/>
                <a:ea typeface="+mn-ea"/>
                <a:cs typeface="+mn-cs"/>
              </a:rPr>
              <a:t> GCM and the dispersion </a:t>
            </a:r>
            <a:r>
              <a:rPr lang="fr-FR" sz="1200" kern="1200" dirty="0" err="1" smtClean="0">
                <a:solidFill>
                  <a:schemeClr val="tx1"/>
                </a:solidFill>
                <a:effectLst/>
                <a:latin typeface="+mn-lt"/>
                <a:ea typeface="+mn-ea"/>
                <a:cs typeface="+mn-cs"/>
              </a:rPr>
              <a:t>is</a:t>
            </a:r>
            <a:r>
              <a:rPr lang="fr-FR" sz="1200" kern="1200" dirty="0" smtClean="0">
                <a:solidFill>
                  <a:schemeClr val="tx1"/>
                </a:solidFill>
                <a:effectLst/>
                <a:latin typeface="+mn-lt"/>
                <a:ea typeface="+mn-ea"/>
                <a:cs typeface="+mn-cs"/>
              </a:rPr>
              <a:t> </a:t>
            </a:r>
            <a:r>
              <a:rPr lang="fr-FR" sz="1200" kern="1200" dirty="0" err="1" smtClean="0">
                <a:solidFill>
                  <a:schemeClr val="tx1"/>
                </a:solidFill>
                <a:effectLst/>
                <a:latin typeface="+mn-lt"/>
                <a:ea typeface="+mn-ea"/>
                <a:cs typeface="+mn-cs"/>
              </a:rPr>
              <a:t>across</a:t>
            </a:r>
            <a:r>
              <a:rPr lang="fr-FR" sz="1200" kern="1200" dirty="0" smtClean="0">
                <a:solidFill>
                  <a:schemeClr val="tx1"/>
                </a:solidFill>
                <a:effectLst/>
                <a:latin typeface="+mn-lt"/>
                <a:ea typeface="+mn-ea"/>
                <a:cs typeface="+mn-cs"/>
              </a:rPr>
              <a:t> </a:t>
            </a:r>
            <a:r>
              <a:rPr lang="fr-FR" sz="1200" kern="1200" dirty="0" err="1" smtClean="0">
                <a:solidFill>
                  <a:schemeClr val="tx1"/>
                </a:solidFill>
                <a:effectLst/>
                <a:latin typeface="+mn-lt"/>
                <a:ea typeface="+mn-ea"/>
                <a:cs typeface="+mn-cs"/>
              </a:rPr>
              <a:t>rice</a:t>
            </a:r>
            <a:r>
              <a:rPr lang="fr-FR" sz="1200" kern="1200" dirty="0" smtClean="0">
                <a:solidFill>
                  <a:schemeClr val="tx1"/>
                </a:solidFill>
                <a:effectLst/>
                <a:latin typeface="+mn-lt"/>
                <a:ea typeface="+mn-ea"/>
                <a:cs typeface="+mn-cs"/>
              </a:rPr>
              <a:t> </a:t>
            </a:r>
            <a:r>
              <a:rPr lang="fr-FR" sz="1200" kern="1200" dirty="0" err="1" smtClean="0">
                <a:solidFill>
                  <a:schemeClr val="tx1"/>
                </a:solidFill>
                <a:effectLst/>
                <a:latin typeface="+mn-lt"/>
                <a:ea typeface="+mn-ea"/>
                <a:cs typeface="+mn-cs"/>
              </a:rPr>
              <a:t>growing</a:t>
            </a:r>
            <a:r>
              <a:rPr lang="fr-FR" sz="1200" kern="1200" dirty="0" smtClean="0">
                <a:solidFill>
                  <a:schemeClr val="tx1"/>
                </a:solidFill>
                <a:effectLst/>
                <a:latin typeface="+mn-lt"/>
                <a:ea typeface="+mn-ea"/>
                <a:cs typeface="+mn-cs"/>
              </a:rPr>
              <a:t> areas. Under the </a:t>
            </a:r>
            <a:r>
              <a:rPr lang="fr-FR" sz="1200" kern="1200" dirty="0" err="1" smtClean="0">
                <a:solidFill>
                  <a:schemeClr val="tx1"/>
                </a:solidFill>
                <a:effectLst/>
                <a:latin typeface="+mn-lt"/>
                <a:ea typeface="+mn-ea"/>
                <a:cs typeface="+mn-cs"/>
              </a:rPr>
              <a:t>linear</a:t>
            </a:r>
            <a:r>
              <a:rPr lang="fr-FR" sz="1200" kern="1200" dirty="0" smtClean="0">
                <a:solidFill>
                  <a:schemeClr val="tx1"/>
                </a:solidFill>
                <a:effectLst/>
                <a:latin typeface="+mn-lt"/>
                <a:ea typeface="+mn-ea"/>
                <a:cs typeface="+mn-cs"/>
              </a:rPr>
              <a:t> model (</a:t>
            </a:r>
            <a:r>
              <a:rPr lang="fr-FR" sz="1200" kern="1200" dirty="0" err="1" smtClean="0">
                <a:solidFill>
                  <a:schemeClr val="tx1"/>
                </a:solidFill>
                <a:effectLst/>
                <a:latin typeface="+mn-lt"/>
                <a:ea typeface="+mn-ea"/>
                <a:cs typeface="+mn-cs"/>
              </a:rPr>
              <a:t>blue</a:t>
            </a:r>
            <a:r>
              <a:rPr lang="fr-FR" sz="1200" kern="1200" dirty="0" smtClean="0">
                <a:solidFill>
                  <a:schemeClr val="tx1"/>
                </a:solidFill>
                <a:effectLst/>
                <a:latin typeface="+mn-lt"/>
                <a:ea typeface="+mn-ea"/>
                <a:cs typeface="+mn-cs"/>
              </a:rPr>
              <a:t>) all areas are </a:t>
            </a:r>
            <a:r>
              <a:rPr lang="fr-FR" sz="1200" kern="1200" dirty="0" err="1" smtClean="0">
                <a:solidFill>
                  <a:schemeClr val="tx1"/>
                </a:solidFill>
                <a:effectLst/>
                <a:latin typeface="+mn-lt"/>
                <a:ea typeface="+mn-ea"/>
                <a:cs typeface="+mn-cs"/>
              </a:rPr>
              <a:t>expected</a:t>
            </a:r>
            <a:r>
              <a:rPr lang="fr-FR" sz="1200" kern="1200" dirty="0" smtClean="0">
                <a:solidFill>
                  <a:schemeClr val="tx1"/>
                </a:solidFill>
                <a:effectLst/>
                <a:latin typeface="+mn-lt"/>
                <a:ea typeface="+mn-ea"/>
                <a:cs typeface="+mn-cs"/>
              </a:rPr>
              <a:t> to </a:t>
            </a:r>
            <a:r>
              <a:rPr lang="fr-FR" sz="1200" kern="1200" dirty="0" err="1" smtClean="0">
                <a:solidFill>
                  <a:schemeClr val="tx1"/>
                </a:solidFill>
                <a:effectLst/>
                <a:latin typeface="+mn-lt"/>
                <a:ea typeface="+mn-ea"/>
                <a:cs typeface="+mn-cs"/>
              </a:rPr>
              <a:t>lose</a:t>
            </a:r>
            <a:r>
              <a:rPr lang="fr-FR" sz="1200" kern="1200" dirty="0" smtClean="0">
                <a:solidFill>
                  <a:schemeClr val="tx1"/>
                </a:solidFill>
                <a:effectLst/>
                <a:latin typeface="+mn-lt"/>
                <a:ea typeface="+mn-ea"/>
                <a:cs typeface="+mn-cs"/>
              </a:rPr>
              <a:t> </a:t>
            </a:r>
            <a:r>
              <a:rPr lang="fr-FR" sz="1200" kern="1200" dirty="0" err="1" smtClean="0">
                <a:solidFill>
                  <a:schemeClr val="tx1"/>
                </a:solidFill>
                <a:effectLst/>
                <a:latin typeface="+mn-lt"/>
                <a:ea typeface="+mn-ea"/>
                <a:cs typeface="+mn-cs"/>
              </a:rPr>
              <a:t>potential</a:t>
            </a:r>
            <a:r>
              <a:rPr lang="fr-FR" sz="1200" kern="1200" dirty="0" smtClean="0">
                <a:solidFill>
                  <a:schemeClr val="tx1"/>
                </a:solidFill>
                <a:effectLst/>
                <a:latin typeface="+mn-lt"/>
                <a:ea typeface="+mn-ea"/>
                <a:cs typeface="+mn-cs"/>
              </a:rPr>
              <a:t> </a:t>
            </a:r>
            <a:r>
              <a:rPr lang="fr-FR" sz="1200" kern="1200" dirty="0" err="1" smtClean="0">
                <a:solidFill>
                  <a:schemeClr val="tx1"/>
                </a:solidFill>
                <a:effectLst/>
                <a:latin typeface="+mn-lt"/>
                <a:ea typeface="+mn-ea"/>
                <a:cs typeface="+mn-cs"/>
              </a:rPr>
              <a:t>yields</a:t>
            </a:r>
            <a:r>
              <a:rPr lang="fr-FR" sz="1200" kern="1200" dirty="0" smtClean="0">
                <a:solidFill>
                  <a:schemeClr val="tx1"/>
                </a:solidFill>
                <a:effectLst/>
                <a:latin typeface="+mn-lt"/>
                <a:ea typeface="+mn-ea"/>
                <a:cs typeface="+mn-cs"/>
              </a:rPr>
              <a:t> </a:t>
            </a:r>
            <a:r>
              <a:rPr lang="fr-FR" sz="1200" kern="1200" dirty="0" err="1" smtClean="0">
                <a:solidFill>
                  <a:schemeClr val="tx1"/>
                </a:solidFill>
                <a:effectLst/>
                <a:latin typeface="+mn-lt"/>
                <a:ea typeface="+mn-ea"/>
                <a:cs typeface="+mn-cs"/>
              </a:rPr>
              <a:t>from</a:t>
            </a:r>
            <a:r>
              <a:rPr lang="fr-FR" sz="1200" kern="1200" dirty="0" smtClean="0">
                <a:solidFill>
                  <a:schemeClr val="tx1"/>
                </a:solidFill>
                <a:effectLst/>
                <a:latin typeface="+mn-lt"/>
                <a:ea typeface="+mn-ea"/>
                <a:cs typeface="+mn-cs"/>
              </a:rPr>
              <a:t> A1B </a:t>
            </a:r>
            <a:r>
              <a:rPr lang="fr-FR" sz="1200" kern="1200" dirty="0" err="1" smtClean="0">
                <a:solidFill>
                  <a:schemeClr val="tx1"/>
                </a:solidFill>
                <a:effectLst/>
                <a:latin typeface="+mn-lt"/>
                <a:ea typeface="+mn-ea"/>
                <a:cs typeface="+mn-cs"/>
              </a:rPr>
              <a:t>climate</a:t>
            </a:r>
            <a:r>
              <a:rPr lang="fr-FR" sz="1200" kern="1200" dirty="0" smtClean="0">
                <a:solidFill>
                  <a:schemeClr val="tx1"/>
                </a:solidFill>
                <a:effectLst/>
                <a:latin typeface="+mn-lt"/>
                <a:ea typeface="+mn-ea"/>
                <a:cs typeface="+mn-cs"/>
              </a:rPr>
              <a:t> change, </a:t>
            </a:r>
            <a:r>
              <a:rPr lang="fr-FR" sz="1200" kern="1200" dirty="0" err="1" smtClean="0">
                <a:solidFill>
                  <a:schemeClr val="tx1"/>
                </a:solidFill>
                <a:effectLst/>
                <a:latin typeface="+mn-lt"/>
                <a:ea typeface="+mn-ea"/>
                <a:cs typeface="+mn-cs"/>
              </a:rPr>
              <a:t>however</a:t>
            </a:r>
            <a:r>
              <a:rPr lang="fr-FR" sz="1200" kern="1200" dirty="0" smtClean="0">
                <a:solidFill>
                  <a:schemeClr val="tx1"/>
                </a:solidFill>
                <a:effectLst/>
                <a:latin typeface="+mn-lt"/>
                <a:ea typeface="+mn-ea"/>
                <a:cs typeface="+mn-cs"/>
              </a:rPr>
              <a:t>, </a:t>
            </a:r>
            <a:r>
              <a:rPr lang="fr-FR" sz="1200" kern="1200" dirty="0" err="1" smtClean="0">
                <a:solidFill>
                  <a:schemeClr val="tx1"/>
                </a:solidFill>
                <a:effectLst/>
                <a:latin typeface="+mn-lt"/>
                <a:ea typeface="+mn-ea"/>
                <a:cs typeface="+mn-cs"/>
              </a:rPr>
              <a:t>even</a:t>
            </a:r>
            <a:r>
              <a:rPr lang="fr-FR" sz="1200" kern="1200" dirty="0" smtClean="0">
                <a:solidFill>
                  <a:schemeClr val="tx1"/>
                </a:solidFill>
                <a:effectLst/>
                <a:latin typeface="+mn-lt"/>
                <a:ea typeface="+mn-ea"/>
                <a:cs typeface="+mn-cs"/>
              </a:rPr>
              <a:t> by 2050 </a:t>
            </a:r>
            <a:r>
              <a:rPr lang="fr-FR" sz="1200" kern="1200" dirty="0" err="1" smtClean="0">
                <a:solidFill>
                  <a:schemeClr val="tx1"/>
                </a:solidFill>
                <a:effectLst/>
                <a:latin typeface="+mn-lt"/>
                <a:ea typeface="+mn-ea"/>
                <a:cs typeface="+mn-cs"/>
              </a:rPr>
              <a:t>most</a:t>
            </a:r>
            <a:r>
              <a:rPr lang="fr-FR" sz="1200" kern="1200" dirty="0" smtClean="0">
                <a:solidFill>
                  <a:schemeClr val="tx1"/>
                </a:solidFill>
                <a:effectLst/>
                <a:latin typeface="+mn-lt"/>
                <a:ea typeface="+mn-ea"/>
                <a:cs typeface="+mn-cs"/>
              </a:rPr>
              <a:t> </a:t>
            </a:r>
            <a:r>
              <a:rPr lang="fr-FR" sz="1200" kern="1200" dirty="0" err="1" smtClean="0">
                <a:solidFill>
                  <a:schemeClr val="tx1"/>
                </a:solidFill>
                <a:effectLst/>
                <a:latin typeface="+mn-lt"/>
                <a:ea typeface="+mn-ea"/>
                <a:cs typeface="+mn-cs"/>
              </a:rPr>
              <a:t>losses</a:t>
            </a:r>
            <a:r>
              <a:rPr lang="fr-FR" sz="1200" kern="1200" dirty="0" smtClean="0">
                <a:solidFill>
                  <a:schemeClr val="tx1"/>
                </a:solidFill>
                <a:effectLst/>
                <a:latin typeface="+mn-lt"/>
                <a:ea typeface="+mn-ea"/>
                <a:cs typeface="+mn-cs"/>
              </a:rPr>
              <a:t> are </a:t>
            </a:r>
            <a:r>
              <a:rPr lang="fr-FR" sz="1200" kern="1200" dirty="0" err="1" smtClean="0">
                <a:solidFill>
                  <a:schemeClr val="tx1"/>
                </a:solidFill>
                <a:effectLst/>
                <a:latin typeface="+mn-lt"/>
                <a:ea typeface="+mn-ea"/>
                <a:cs typeface="+mn-cs"/>
              </a:rPr>
              <a:t>projected</a:t>
            </a:r>
            <a:r>
              <a:rPr lang="fr-FR" sz="1200" kern="1200" dirty="0" smtClean="0">
                <a:solidFill>
                  <a:schemeClr val="tx1"/>
                </a:solidFill>
                <a:effectLst/>
                <a:latin typeface="+mn-lt"/>
                <a:ea typeface="+mn-ea"/>
                <a:cs typeface="+mn-cs"/>
              </a:rPr>
              <a:t> to </a:t>
            </a:r>
            <a:r>
              <a:rPr lang="fr-FR" sz="1200" kern="1200" dirty="0" err="1" smtClean="0">
                <a:solidFill>
                  <a:schemeClr val="tx1"/>
                </a:solidFill>
                <a:effectLst/>
                <a:latin typeface="+mn-lt"/>
                <a:ea typeface="+mn-ea"/>
                <a:cs typeface="+mn-cs"/>
              </a:rPr>
              <a:t>be</a:t>
            </a:r>
            <a:r>
              <a:rPr lang="fr-FR" sz="1200" kern="1200" dirty="0" smtClean="0">
                <a:solidFill>
                  <a:schemeClr val="tx1"/>
                </a:solidFill>
                <a:effectLst/>
                <a:latin typeface="+mn-lt"/>
                <a:ea typeface="+mn-ea"/>
                <a:cs typeface="+mn-cs"/>
              </a:rPr>
              <a:t> </a:t>
            </a:r>
            <a:r>
              <a:rPr lang="fr-FR" sz="1200" kern="1200" dirty="0" err="1" smtClean="0">
                <a:solidFill>
                  <a:schemeClr val="tx1"/>
                </a:solidFill>
                <a:effectLst/>
                <a:latin typeface="+mn-lt"/>
                <a:ea typeface="+mn-ea"/>
                <a:cs typeface="+mn-cs"/>
              </a:rPr>
              <a:t>less</a:t>
            </a:r>
            <a:r>
              <a:rPr lang="fr-FR" sz="1200" kern="1200" dirty="0" smtClean="0">
                <a:solidFill>
                  <a:schemeClr val="tx1"/>
                </a:solidFill>
                <a:effectLst/>
                <a:latin typeface="+mn-lt"/>
                <a:ea typeface="+mn-ea"/>
                <a:cs typeface="+mn-cs"/>
              </a:rPr>
              <a:t> </a:t>
            </a:r>
            <a:r>
              <a:rPr lang="fr-FR" sz="1200" kern="1200" dirty="0" err="1" smtClean="0">
                <a:solidFill>
                  <a:schemeClr val="tx1"/>
                </a:solidFill>
                <a:effectLst/>
                <a:latin typeface="+mn-lt"/>
                <a:ea typeface="+mn-ea"/>
                <a:cs typeface="+mn-cs"/>
              </a:rPr>
              <a:t>than</a:t>
            </a:r>
            <a:r>
              <a:rPr lang="fr-FR" sz="1200" kern="1200" dirty="0" smtClean="0">
                <a:solidFill>
                  <a:schemeClr val="tx1"/>
                </a:solidFill>
                <a:effectLst/>
                <a:latin typeface="+mn-lt"/>
                <a:ea typeface="+mn-ea"/>
                <a:cs typeface="+mn-cs"/>
              </a:rPr>
              <a:t> 5% of </a:t>
            </a:r>
            <a:r>
              <a:rPr lang="fr-FR" sz="1200" kern="1200" dirty="0" err="1" smtClean="0">
                <a:solidFill>
                  <a:schemeClr val="tx1"/>
                </a:solidFill>
                <a:effectLst/>
                <a:latin typeface="+mn-lt"/>
                <a:ea typeface="+mn-ea"/>
                <a:cs typeface="+mn-cs"/>
              </a:rPr>
              <a:t>potential</a:t>
            </a:r>
            <a:r>
              <a:rPr lang="fr-FR" sz="1200" kern="1200" dirty="0" smtClean="0">
                <a:solidFill>
                  <a:schemeClr val="tx1"/>
                </a:solidFill>
                <a:effectLst/>
                <a:latin typeface="+mn-lt"/>
                <a:ea typeface="+mn-ea"/>
                <a:cs typeface="+mn-cs"/>
              </a:rPr>
              <a:t> </a:t>
            </a:r>
            <a:r>
              <a:rPr lang="fr-FR" sz="1200" kern="1200" dirty="0" err="1" smtClean="0">
                <a:solidFill>
                  <a:schemeClr val="tx1"/>
                </a:solidFill>
                <a:effectLst/>
                <a:latin typeface="+mn-lt"/>
                <a:ea typeface="+mn-ea"/>
                <a:cs typeface="+mn-cs"/>
              </a:rPr>
              <a:t>rice</a:t>
            </a:r>
            <a:r>
              <a:rPr lang="fr-FR" sz="1200" kern="1200" dirty="0" smtClean="0">
                <a:solidFill>
                  <a:schemeClr val="tx1"/>
                </a:solidFill>
                <a:effectLst/>
                <a:latin typeface="+mn-lt"/>
                <a:ea typeface="+mn-ea"/>
                <a:cs typeface="+mn-cs"/>
              </a:rPr>
              <a:t> </a:t>
            </a:r>
            <a:r>
              <a:rPr lang="fr-FR" sz="1200" kern="1200" dirty="0" err="1" smtClean="0">
                <a:solidFill>
                  <a:schemeClr val="tx1"/>
                </a:solidFill>
                <a:effectLst/>
                <a:latin typeface="+mn-lt"/>
                <a:ea typeface="+mn-ea"/>
                <a:cs typeface="+mn-cs"/>
              </a:rPr>
              <a:t>yields</a:t>
            </a:r>
            <a:r>
              <a:rPr lang="fr-FR" sz="1200" kern="1200" dirty="0" smtClean="0">
                <a:solidFill>
                  <a:schemeClr val="tx1"/>
                </a:solidFill>
                <a:effectLst/>
                <a:latin typeface="+mn-lt"/>
                <a:ea typeface="+mn-ea"/>
                <a:cs typeface="+mn-cs"/>
              </a:rPr>
              <a:t>. Under the </a:t>
            </a:r>
            <a:r>
              <a:rPr lang="fr-FR" sz="1200" kern="1200" dirty="0" err="1" smtClean="0">
                <a:solidFill>
                  <a:schemeClr val="tx1"/>
                </a:solidFill>
                <a:effectLst/>
                <a:latin typeface="+mn-lt"/>
                <a:ea typeface="+mn-ea"/>
                <a:cs typeface="+mn-cs"/>
              </a:rPr>
              <a:t>piecewise-linear</a:t>
            </a:r>
            <a:r>
              <a:rPr lang="fr-FR" sz="1200" kern="1200" dirty="0" smtClean="0">
                <a:solidFill>
                  <a:schemeClr val="tx1"/>
                </a:solidFill>
                <a:effectLst/>
                <a:latin typeface="+mn-lt"/>
                <a:ea typeface="+mn-ea"/>
                <a:cs typeface="+mn-cs"/>
              </a:rPr>
              <a:t> model (green), </a:t>
            </a:r>
            <a:endParaRPr lang="en-US" dirty="0"/>
          </a:p>
        </p:txBody>
      </p:sp>
      <p:sp>
        <p:nvSpPr>
          <p:cNvPr id="4" name="Slide Number Placeholder 3"/>
          <p:cNvSpPr>
            <a:spLocks noGrp="1"/>
          </p:cNvSpPr>
          <p:nvPr>
            <p:ph type="sldNum" sz="quarter" idx="10"/>
          </p:nvPr>
        </p:nvSpPr>
        <p:spPr/>
        <p:txBody>
          <a:bodyPr/>
          <a:lstStyle/>
          <a:p>
            <a:fld id="{239345B6-F241-3540-BB99-A5774CF23980}" type="slidenum">
              <a:rPr lang="en-US" smtClean="0"/>
              <a:t>30</a:t>
            </a:fld>
            <a:endParaRPr lang="en-US"/>
          </a:p>
        </p:txBody>
      </p:sp>
    </p:spTree>
    <p:extLst>
      <p:ext uri="{BB962C8B-B14F-4D97-AF65-F5344CB8AC3E}">
        <p14:creationId xmlns:p14="http://schemas.microsoft.com/office/powerpoint/2010/main" val="1585004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a:solidFill>
                  <a:schemeClr val="tx1"/>
                </a:solidFill>
                <a:latin typeface="Arial" charset="0"/>
                <a:ea typeface="ＭＳ Ｐゴシック" charset="-128"/>
              </a:defRPr>
            </a:lvl1pPr>
            <a:lvl2pPr marL="742950" indent="-285750">
              <a:defRPr sz="2800">
                <a:solidFill>
                  <a:schemeClr val="tx1"/>
                </a:solidFill>
                <a:latin typeface="Arial" charset="0"/>
                <a:ea typeface="ＭＳ Ｐゴシック" charset="-128"/>
              </a:defRPr>
            </a:lvl2pPr>
            <a:lvl3pPr marL="1143000" indent="-228600">
              <a:defRPr sz="2800">
                <a:solidFill>
                  <a:schemeClr val="tx1"/>
                </a:solidFill>
                <a:latin typeface="Arial" charset="0"/>
                <a:ea typeface="ＭＳ Ｐゴシック" charset="-128"/>
              </a:defRPr>
            </a:lvl3pPr>
            <a:lvl4pPr marL="1600200" indent="-228600">
              <a:defRPr sz="2800">
                <a:solidFill>
                  <a:schemeClr val="tx1"/>
                </a:solidFill>
                <a:latin typeface="Arial" charset="0"/>
                <a:ea typeface="ＭＳ Ｐゴシック" charset="-128"/>
              </a:defRPr>
            </a:lvl4pPr>
            <a:lvl5pPr marL="2057400" indent="-228600">
              <a:defRPr sz="2800">
                <a:solidFill>
                  <a:schemeClr val="tx1"/>
                </a:solidFill>
                <a:latin typeface="Arial" charset="0"/>
                <a:ea typeface="ＭＳ Ｐゴシック" charset="-128"/>
              </a:defRPr>
            </a:lvl5pPr>
            <a:lvl6pPr marL="2514600" indent="-228600" eaLnBrk="0" fontAlgn="base" hangingPunct="0">
              <a:spcBef>
                <a:spcPct val="20000"/>
              </a:spcBef>
              <a:spcAft>
                <a:spcPct val="0"/>
              </a:spcAft>
              <a:defRPr sz="2800">
                <a:solidFill>
                  <a:schemeClr val="tx1"/>
                </a:solidFill>
                <a:latin typeface="Arial" charset="0"/>
                <a:ea typeface="ＭＳ Ｐゴシック" charset="-128"/>
              </a:defRPr>
            </a:lvl6pPr>
            <a:lvl7pPr marL="2971800" indent="-228600" eaLnBrk="0" fontAlgn="base" hangingPunct="0">
              <a:spcBef>
                <a:spcPct val="20000"/>
              </a:spcBef>
              <a:spcAft>
                <a:spcPct val="0"/>
              </a:spcAft>
              <a:defRPr sz="2800">
                <a:solidFill>
                  <a:schemeClr val="tx1"/>
                </a:solidFill>
                <a:latin typeface="Arial" charset="0"/>
                <a:ea typeface="ＭＳ Ｐゴシック" charset="-128"/>
              </a:defRPr>
            </a:lvl7pPr>
            <a:lvl8pPr marL="3429000" indent="-228600" eaLnBrk="0" fontAlgn="base" hangingPunct="0">
              <a:spcBef>
                <a:spcPct val="20000"/>
              </a:spcBef>
              <a:spcAft>
                <a:spcPct val="0"/>
              </a:spcAft>
              <a:defRPr sz="2800">
                <a:solidFill>
                  <a:schemeClr val="tx1"/>
                </a:solidFill>
                <a:latin typeface="Arial" charset="0"/>
                <a:ea typeface="ＭＳ Ｐゴシック" charset="-128"/>
              </a:defRPr>
            </a:lvl8pPr>
            <a:lvl9pPr marL="3886200" indent="-228600" eaLnBrk="0" fontAlgn="base" hangingPunct="0">
              <a:spcBef>
                <a:spcPct val="20000"/>
              </a:spcBef>
              <a:spcAft>
                <a:spcPct val="0"/>
              </a:spcAft>
              <a:defRPr sz="2800">
                <a:solidFill>
                  <a:schemeClr val="tx1"/>
                </a:solidFill>
                <a:latin typeface="Arial" charset="0"/>
                <a:ea typeface="ＭＳ Ｐゴシック" charset="-128"/>
              </a:defRPr>
            </a:lvl9pPr>
          </a:lstStyle>
          <a:p>
            <a:fld id="{3DC347E0-B881-5841-A854-E7C2E868CADB}" type="slidenum">
              <a:rPr lang="en-US" altLang="en-US" sz="1200"/>
              <a:pPr/>
              <a:t>34</a:t>
            </a:fld>
            <a:endParaRPr lang="en-US" altLang="en-US" sz="1200"/>
          </a:p>
        </p:txBody>
      </p:sp>
      <p:sp>
        <p:nvSpPr>
          <p:cNvPr id="28674" name="Rectangle 2"/>
          <p:cNvSpPr>
            <a:spLocks noRot="1" noChangeArrowheads="1" noTextEdit="1"/>
          </p:cNvSpPr>
          <p:nvPr>
            <p:ph type="sldImg"/>
          </p:nvPr>
        </p:nvSpPr>
        <p:spPr>
          <a:xfrm>
            <a:off x="1143000" y="687388"/>
            <a:ext cx="4572000" cy="3429000"/>
          </a:xfrm>
          <a:ln/>
        </p:spPr>
      </p:sp>
      <p:sp>
        <p:nvSpPr>
          <p:cNvPr id="28675" name="Rectangle 3"/>
          <p:cNvSpPr>
            <a:spLocks noGrp="1" noChangeArrowheads="1"/>
          </p:cNvSpPr>
          <p:nvPr>
            <p:ph type="body" idx="1"/>
          </p:nvPr>
        </p:nvSpPr>
        <p:spPr>
          <a:xfrm>
            <a:off x="685800" y="4344988"/>
            <a:ext cx="5486400" cy="41116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ltLang="en-US">
              <a:ea typeface="ＭＳ Ｐゴシック" charset="-128"/>
            </a:endParaRPr>
          </a:p>
        </p:txBody>
      </p:sp>
    </p:spTree>
    <p:extLst>
      <p:ext uri="{BB962C8B-B14F-4D97-AF65-F5344CB8AC3E}">
        <p14:creationId xmlns:p14="http://schemas.microsoft.com/office/powerpoint/2010/main" val="9801211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a:solidFill>
                  <a:schemeClr val="tx1"/>
                </a:solidFill>
                <a:latin typeface="Arial" charset="0"/>
                <a:ea typeface="ＭＳ Ｐゴシック" charset="-128"/>
              </a:defRPr>
            </a:lvl1pPr>
            <a:lvl2pPr marL="742950" indent="-285750">
              <a:defRPr sz="2800">
                <a:solidFill>
                  <a:schemeClr val="tx1"/>
                </a:solidFill>
                <a:latin typeface="Arial" charset="0"/>
                <a:ea typeface="ＭＳ Ｐゴシック" charset="-128"/>
              </a:defRPr>
            </a:lvl2pPr>
            <a:lvl3pPr marL="1143000" indent="-228600">
              <a:defRPr sz="2800">
                <a:solidFill>
                  <a:schemeClr val="tx1"/>
                </a:solidFill>
                <a:latin typeface="Arial" charset="0"/>
                <a:ea typeface="ＭＳ Ｐゴシック" charset="-128"/>
              </a:defRPr>
            </a:lvl3pPr>
            <a:lvl4pPr marL="1600200" indent="-228600">
              <a:defRPr sz="2800">
                <a:solidFill>
                  <a:schemeClr val="tx1"/>
                </a:solidFill>
                <a:latin typeface="Arial" charset="0"/>
                <a:ea typeface="ＭＳ Ｐゴシック" charset="-128"/>
              </a:defRPr>
            </a:lvl4pPr>
            <a:lvl5pPr marL="2057400" indent="-228600">
              <a:defRPr sz="2800">
                <a:solidFill>
                  <a:schemeClr val="tx1"/>
                </a:solidFill>
                <a:latin typeface="Arial" charset="0"/>
                <a:ea typeface="ＭＳ Ｐゴシック" charset="-128"/>
              </a:defRPr>
            </a:lvl5pPr>
            <a:lvl6pPr marL="2514600" indent="-228600" eaLnBrk="0" fontAlgn="base" hangingPunct="0">
              <a:spcBef>
                <a:spcPct val="20000"/>
              </a:spcBef>
              <a:spcAft>
                <a:spcPct val="0"/>
              </a:spcAft>
              <a:defRPr sz="2800">
                <a:solidFill>
                  <a:schemeClr val="tx1"/>
                </a:solidFill>
                <a:latin typeface="Arial" charset="0"/>
                <a:ea typeface="ＭＳ Ｐゴシック" charset="-128"/>
              </a:defRPr>
            </a:lvl6pPr>
            <a:lvl7pPr marL="2971800" indent="-228600" eaLnBrk="0" fontAlgn="base" hangingPunct="0">
              <a:spcBef>
                <a:spcPct val="20000"/>
              </a:spcBef>
              <a:spcAft>
                <a:spcPct val="0"/>
              </a:spcAft>
              <a:defRPr sz="2800">
                <a:solidFill>
                  <a:schemeClr val="tx1"/>
                </a:solidFill>
                <a:latin typeface="Arial" charset="0"/>
                <a:ea typeface="ＭＳ Ｐゴシック" charset="-128"/>
              </a:defRPr>
            </a:lvl7pPr>
            <a:lvl8pPr marL="3429000" indent="-228600" eaLnBrk="0" fontAlgn="base" hangingPunct="0">
              <a:spcBef>
                <a:spcPct val="20000"/>
              </a:spcBef>
              <a:spcAft>
                <a:spcPct val="0"/>
              </a:spcAft>
              <a:defRPr sz="2800">
                <a:solidFill>
                  <a:schemeClr val="tx1"/>
                </a:solidFill>
                <a:latin typeface="Arial" charset="0"/>
                <a:ea typeface="ＭＳ Ｐゴシック" charset="-128"/>
              </a:defRPr>
            </a:lvl8pPr>
            <a:lvl9pPr marL="3886200" indent="-228600" eaLnBrk="0" fontAlgn="base" hangingPunct="0">
              <a:spcBef>
                <a:spcPct val="20000"/>
              </a:spcBef>
              <a:spcAft>
                <a:spcPct val="0"/>
              </a:spcAft>
              <a:defRPr sz="2800">
                <a:solidFill>
                  <a:schemeClr val="tx1"/>
                </a:solidFill>
                <a:latin typeface="Arial" charset="0"/>
                <a:ea typeface="ＭＳ Ｐゴシック" charset="-128"/>
              </a:defRPr>
            </a:lvl9pPr>
          </a:lstStyle>
          <a:p>
            <a:fld id="{A80E7B0B-1985-D849-8D03-C14F9A511AC1}" type="slidenum">
              <a:rPr lang="en-US" altLang="en-US" sz="1200"/>
              <a:pPr/>
              <a:t>35</a:t>
            </a:fld>
            <a:endParaRPr lang="en-US" altLang="en-US" sz="1200"/>
          </a:p>
        </p:txBody>
      </p:sp>
      <p:sp>
        <p:nvSpPr>
          <p:cNvPr id="30722" name="Rectangle 2"/>
          <p:cNvSpPr>
            <a:spLocks noRot="1" noChangeArrowheads="1" noTextEdit="1"/>
          </p:cNvSpPr>
          <p:nvPr>
            <p:ph type="sldImg"/>
          </p:nvPr>
        </p:nvSpPr>
        <p:spPr>
          <a:xfrm>
            <a:off x="1143000" y="687388"/>
            <a:ext cx="4572000" cy="3429000"/>
          </a:xfrm>
          <a:ln/>
        </p:spPr>
      </p:sp>
      <p:sp>
        <p:nvSpPr>
          <p:cNvPr id="30723" name="Rectangle 3"/>
          <p:cNvSpPr>
            <a:spLocks noGrp="1" noChangeArrowheads="1"/>
          </p:cNvSpPr>
          <p:nvPr>
            <p:ph type="body" idx="1"/>
          </p:nvPr>
        </p:nvSpPr>
        <p:spPr>
          <a:xfrm>
            <a:off x="685800" y="4344988"/>
            <a:ext cx="5486400" cy="41116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ltLang="en-US">
              <a:ea typeface="ＭＳ Ｐゴシック" charset="-128"/>
            </a:endParaRPr>
          </a:p>
        </p:txBody>
      </p:sp>
    </p:spTree>
    <p:extLst>
      <p:ext uri="{BB962C8B-B14F-4D97-AF65-F5344CB8AC3E}">
        <p14:creationId xmlns:p14="http://schemas.microsoft.com/office/powerpoint/2010/main" val="8429854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66864" eaLnBrk="0" hangingPunct="0">
              <a:defRPr sz="1700">
                <a:solidFill>
                  <a:schemeClr val="tx1"/>
                </a:solidFill>
                <a:latin typeface="Arial" charset="0"/>
              </a:defRPr>
            </a:lvl1pPr>
            <a:lvl2pPr marL="531706" indent="-204502" defTabSz="866864" eaLnBrk="0" hangingPunct="0">
              <a:defRPr sz="1700">
                <a:solidFill>
                  <a:schemeClr val="tx1"/>
                </a:solidFill>
                <a:latin typeface="Arial" charset="0"/>
              </a:defRPr>
            </a:lvl2pPr>
            <a:lvl3pPr marL="818010" indent="-163602" defTabSz="866864" eaLnBrk="0" hangingPunct="0">
              <a:defRPr sz="1700">
                <a:solidFill>
                  <a:schemeClr val="tx1"/>
                </a:solidFill>
                <a:latin typeface="Arial" charset="0"/>
              </a:defRPr>
            </a:lvl3pPr>
            <a:lvl4pPr marL="1145215" indent="-163602" defTabSz="866864" eaLnBrk="0" hangingPunct="0">
              <a:defRPr sz="1700">
                <a:solidFill>
                  <a:schemeClr val="tx1"/>
                </a:solidFill>
                <a:latin typeface="Arial" charset="0"/>
              </a:defRPr>
            </a:lvl4pPr>
            <a:lvl5pPr marL="1472419" indent="-163602" defTabSz="866864" eaLnBrk="0" hangingPunct="0">
              <a:defRPr sz="1700">
                <a:solidFill>
                  <a:schemeClr val="tx1"/>
                </a:solidFill>
                <a:latin typeface="Arial" charset="0"/>
              </a:defRPr>
            </a:lvl5pPr>
            <a:lvl6pPr marL="1799623" indent="-163602" defTabSz="866864" eaLnBrk="0" fontAlgn="base" hangingPunct="0">
              <a:spcBef>
                <a:spcPct val="0"/>
              </a:spcBef>
              <a:spcAft>
                <a:spcPct val="0"/>
              </a:spcAft>
              <a:defRPr sz="1700">
                <a:solidFill>
                  <a:schemeClr val="tx1"/>
                </a:solidFill>
                <a:latin typeface="Arial" charset="0"/>
              </a:defRPr>
            </a:lvl6pPr>
            <a:lvl7pPr marL="2126826" indent="-163602" defTabSz="866864" eaLnBrk="0" fontAlgn="base" hangingPunct="0">
              <a:spcBef>
                <a:spcPct val="0"/>
              </a:spcBef>
              <a:spcAft>
                <a:spcPct val="0"/>
              </a:spcAft>
              <a:defRPr sz="1700">
                <a:solidFill>
                  <a:schemeClr val="tx1"/>
                </a:solidFill>
                <a:latin typeface="Arial" charset="0"/>
              </a:defRPr>
            </a:lvl7pPr>
            <a:lvl8pPr marL="2454030" indent="-163602" defTabSz="866864" eaLnBrk="0" fontAlgn="base" hangingPunct="0">
              <a:spcBef>
                <a:spcPct val="0"/>
              </a:spcBef>
              <a:spcAft>
                <a:spcPct val="0"/>
              </a:spcAft>
              <a:defRPr sz="1700">
                <a:solidFill>
                  <a:schemeClr val="tx1"/>
                </a:solidFill>
                <a:latin typeface="Arial" charset="0"/>
              </a:defRPr>
            </a:lvl8pPr>
            <a:lvl9pPr marL="2781234" indent="-163602" defTabSz="866864" eaLnBrk="0" fontAlgn="base" hangingPunct="0">
              <a:spcBef>
                <a:spcPct val="0"/>
              </a:spcBef>
              <a:spcAft>
                <a:spcPct val="0"/>
              </a:spcAft>
              <a:defRPr sz="1700">
                <a:solidFill>
                  <a:schemeClr val="tx1"/>
                </a:solidFill>
                <a:latin typeface="Arial" charset="0"/>
              </a:defRPr>
            </a:lvl9pPr>
          </a:lstStyle>
          <a:p>
            <a:pPr eaLnBrk="1" hangingPunct="1"/>
            <a:fld id="{F6FFB022-78D2-4FA7-A152-5F9345A718F8}" type="slidenum">
              <a:rPr lang="en-GB" sz="1100">
                <a:latin typeface="Times New Roman" pitchFamily="18" charset="0"/>
                <a:cs typeface="Times New Roman" pitchFamily="18" charset="0"/>
              </a:rPr>
              <a:pPr eaLnBrk="1" hangingPunct="1"/>
              <a:t>40</a:t>
            </a:fld>
            <a:endParaRPr lang="en-GB" sz="1100">
              <a:latin typeface="Times New Roman" pitchFamily="18" charset="0"/>
              <a:cs typeface="Times New Roman" pitchFamily="18" charset="0"/>
            </a:endParaRPr>
          </a:p>
        </p:txBody>
      </p:sp>
      <p:sp>
        <p:nvSpPr>
          <p:cNvPr id="56323" name="Rectangle 2"/>
          <p:cNvSpPr>
            <a:spLocks noGrp="1" noRot="1" noChangeAspect="1" noChangeArrowheads="1" noTextEdit="1"/>
          </p:cNvSpPr>
          <p:nvPr>
            <p:ph type="sldImg"/>
          </p:nvPr>
        </p:nvSpPr>
        <p:spPr>
          <a:solidFill>
            <a:srgbClr val="FFFFFF"/>
          </a:solidFill>
          <a:ln/>
        </p:spPr>
      </p:sp>
      <p:sp>
        <p:nvSpPr>
          <p:cNvPr id="56324"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smtClean="0">
              <a:latin typeface="Times New Roman" pitchFamily="18" charset="0"/>
            </a:endParaRPr>
          </a:p>
        </p:txBody>
      </p:sp>
    </p:spTree>
    <p:extLst>
      <p:ext uri="{BB962C8B-B14F-4D97-AF65-F5344CB8AC3E}">
        <p14:creationId xmlns:p14="http://schemas.microsoft.com/office/powerpoint/2010/main" val="4658579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dirty="0" smtClean="0"/>
              <a:t>So we can</a:t>
            </a:r>
            <a:r>
              <a:rPr lang="en-US" baseline="0" dirty="0" smtClean="0"/>
              <a:t> do both energy and food, and should to avert any domestic resource rivalry.</a:t>
            </a:r>
          </a:p>
          <a:p>
            <a:pPr marL="171450" indent="-171450">
              <a:buFont typeface="Arial"/>
              <a:buChar char="•"/>
            </a:pPr>
            <a:r>
              <a:rPr lang="en-US" baseline="0" dirty="0" smtClean="0"/>
              <a:t>The rural poor really can’t “compete” for water with large public/private works, and if water scarcity drives up food costs, both rural and urban poor will suffer.</a:t>
            </a:r>
          </a:p>
          <a:p>
            <a:pPr marL="171450" indent="-171450">
              <a:buFont typeface="Arial"/>
              <a:buChar char="•"/>
            </a:pPr>
            <a:r>
              <a:rPr lang="en-US" baseline="0" dirty="0" smtClean="0"/>
              <a:t>Far better to promote integrated water development that harvests national energy resources while promoting agrofood productivity growth.</a:t>
            </a:r>
          </a:p>
          <a:p>
            <a:pPr marL="171450" indent="-171450">
              <a:buFont typeface="Arial"/>
              <a:buChar char="•"/>
            </a:pPr>
            <a:r>
              <a:rPr lang="en-US" baseline="0" dirty="0" smtClean="0"/>
              <a:t>On average, lower income groups spend seven times as much on food as energy, higher incomes groups only about twice as much.</a:t>
            </a:r>
            <a:endParaRPr lang="en-US" dirty="0"/>
          </a:p>
        </p:txBody>
      </p:sp>
      <p:sp>
        <p:nvSpPr>
          <p:cNvPr id="4" name="Slide Number Placeholder 3"/>
          <p:cNvSpPr>
            <a:spLocks noGrp="1"/>
          </p:cNvSpPr>
          <p:nvPr>
            <p:ph type="sldNum" sz="quarter" idx="10"/>
          </p:nvPr>
        </p:nvSpPr>
        <p:spPr/>
        <p:txBody>
          <a:bodyPr/>
          <a:lstStyle/>
          <a:p>
            <a:fld id="{42D453CD-E075-4FEA-ADFE-9E01E8049797}" type="slidenum">
              <a:rPr lang="en-US" smtClean="0"/>
              <a:t>41</a:t>
            </a:fld>
            <a:endParaRPr lang="en-US"/>
          </a:p>
        </p:txBody>
      </p:sp>
    </p:spTree>
    <p:extLst>
      <p:ext uri="{BB962C8B-B14F-4D97-AF65-F5344CB8AC3E}">
        <p14:creationId xmlns:p14="http://schemas.microsoft.com/office/powerpoint/2010/main" val="10497257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1"/>
        </a:solidFill>
        <a:effectLst/>
      </p:bgPr>
    </p:bg>
    <p:spTree>
      <p:nvGrpSpPr>
        <p:cNvPr id="1" name=""/>
        <p:cNvGrpSpPr/>
        <p:nvPr/>
      </p:nvGrpSpPr>
      <p:grpSpPr>
        <a:xfrm>
          <a:off x="0" y="0"/>
          <a:ext cx="0" cy="0"/>
          <a:chOff x="0" y="0"/>
          <a:chExt cx="0" cy="0"/>
        </a:xfrm>
      </p:grpSpPr>
      <p:sp>
        <p:nvSpPr>
          <p:cNvPr id="4" name="Rectangle 2"/>
          <p:cNvSpPr>
            <a:spLocks noChangeArrowheads="1"/>
          </p:cNvSpPr>
          <p:nvPr/>
        </p:nvSpPr>
        <p:spPr bwMode="auto">
          <a:xfrm>
            <a:off x="0" y="0"/>
            <a:ext cx="9144000" cy="6858000"/>
          </a:xfrm>
          <a:prstGeom prst="rect">
            <a:avLst/>
          </a:prstGeom>
          <a:solidFill>
            <a:schemeClr val="tx1"/>
          </a:solidFill>
          <a:ln w="9525">
            <a:solidFill>
              <a:schemeClr val="tx1"/>
            </a:solidFill>
            <a:miter lim="800000"/>
            <a:headEnd/>
            <a:tailEnd/>
          </a:ln>
        </p:spPr>
        <p:txBody>
          <a:bodyPr wrap="none" lIns="91418" tIns="45710" rIns="91418" bIns="45710" anchor="ctr"/>
          <a:lstStyle/>
          <a:p>
            <a:endParaRPr lang="en-US" sz="1800"/>
          </a:p>
        </p:txBody>
      </p:sp>
      <p:sp>
        <p:nvSpPr>
          <p:cNvPr id="5" name="Rectangle 3"/>
          <p:cNvSpPr>
            <a:spLocks noChangeArrowheads="1"/>
          </p:cNvSpPr>
          <p:nvPr/>
        </p:nvSpPr>
        <p:spPr bwMode="auto">
          <a:xfrm>
            <a:off x="0" y="6472238"/>
            <a:ext cx="9144000" cy="385762"/>
          </a:xfrm>
          <a:prstGeom prst="rect">
            <a:avLst/>
          </a:prstGeom>
          <a:solidFill>
            <a:srgbClr val="FFFFFF"/>
          </a:solidFill>
          <a:ln w="9525">
            <a:solidFill>
              <a:srgbClr val="FFFFFF"/>
            </a:solidFill>
            <a:miter lim="800000"/>
            <a:headEnd/>
            <a:tailEnd/>
          </a:ln>
        </p:spPr>
        <p:txBody>
          <a:bodyPr wrap="none" lIns="91418" tIns="45710" rIns="91418" bIns="45710" anchor="ctr"/>
          <a:lstStyle/>
          <a:p>
            <a:endParaRPr lang="en-US" sz="1800"/>
          </a:p>
        </p:txBody>
      </p:sp>
      <p:sp>
        <p:nvSpPr>
          <p:cNvPr id="6" name="Rectangle 4"/>
          <p:cNvSpPr>
            <a:spLocks noChangeArrowheads="1"/>
          </p:cNvSpPr>
          <p:nvPr/>
        </p:nvSpPr>
        <p:spPr bwMode="auto">
          <a:xfrm>
            <a:off x="0" y="2667000"/>
            <a:ext cx="9144000" cy="4191000"/>
          </a:xfrm>
          <a:prstGeom prst="rect">
            <a:avLst/>
          </a:prstGeom>
          <a:gradFill rotWithShape="1">
            <a:gsLst>
              <a:gs pos="0">
                <a:srgbClr val="18472F"/>
              </a:gs>
              <a:gs pos="50000">
                <a:srgbClr val="339966"/>
              </a:gs>
              <a:gs pos="100000">
                <a:srgbClr val="18472F"/>
              </a:gs>
            </a:gsLst>
            <a:lin ang="5400000" scaled="1"/>
          </a:gra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lIns="91418" tIns="45710" rIns="91418" bIns="45710" anchor="ctr"/>
          <a:lstStyle/>
          <a:p>
            <a:endParaRPr lang="en-US" sz="1800"/>
          </a:p>
        </p:txBody>
      </p:sp>
      <p:pic>
        <p:nvPicPr>
          <p:cNvPr id="7" name="Picture 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4775"/>
            <a:ext cx="9161463" cy="2749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76133" name="Rectangle 5"/>
          <p:cNvSpPr>
            <a:spLocks noGrp="1" noChangeArrowheads="1"/>
          </p:cNvSpPr>
          <p:nvPr>
            <p:ph type="ctrTitle"/>
          </p:nvPr>
        </p:nvSpPr>
        <p:spPr>
          <a:xfrm>
            <a:off x="206375" y="3305176"/>
            <a:ext cx="8731250" cy="1141413"/>
          </a:xfrm>
        </p:spPr>
        <p:txBody>
          <a:bodyPr/>
          <a:lstStyle>
            <a:lvl1pPr algn="ctr">
              <a:defRPr>
                <a:latin typeface="Tahoma" pitchFamily="34" charset="0"/>
              </a:defRPr>
            </a:lvl1pPr>
          </a:lstStyle>
          <a:p>
            <a:r>
              <a:rPr lang="en-US" smtClean="0"/>
              <a:t>Click to edit Master title style</a:t>
            </a:r>
            <a:endParaRPr lang="en-US"/>
          </a:p>
        </p:txBody>
      </p:sp>
      <p:sp>
        <p:nvSpPr>
          <p:cNvPr id="176134" name="Rectangle 6"/>
          <p:cNvSpPr>
            <a:spLocks noGrp="1" noChangeArrowheads="1"/>
          </p:cNvSpPr>
          <p:nvPr>
            <p:ph type="subTitle" idx="1"/>
          </p:nvPr>
        </p:nvSpPr>
        <p:spPr>
          <a:xfrm>
            <a:off x="206375" y="4545014"/>
            <a:ext cx="8731250" cy="1131887"/>
          </a:xfrm>
        </p:spPr>
        <p:txBody>
          <a:bodyPr/>
          <a:lstStyle>
            <a:lvl1pPr marL="0" indent="0" algn="ctr">
              <a:buFontTx/>
              <a:buNone/>
              <a:defRPr>
                <a:solidFill>
                  <a:srgbClr val="FFCC00"/>
                </a:solidFill>
              </a:defRPr>
            </a:lvl1pPr>
          </a:lstStyle>
          <a:p>
            <a:r>
              <a:rPr lang="en-US" smtClean="0"/>
              <a:t>Click to edit Master subtitle style</a:t>
            </a:r>
            <a:endParaRPr lang="en-US"/>
          </a:p>
        </p:txBody>
      </p:sp>
      <p:sp>
        <p:nvSpPr>
          <p:cNvPr id="8" name="Date Placeholder 7"/>
          <p:cNvSpPr>
            <a:spLocks noGrp="1" noChangeArrowheads="1"/>
          </p:cNvSpPr>
          <p:nvPr>
            <p:ph type="dt" sz="half" idx="10"/>
          </p:nvPr>
        </p:nvSpPr>
        <p:spPr>
          <a:xfrm>
            <a:off x="685800" y="6472238"/>
            <a:ext cx="1905000" cy="344487"/>
          </a:xfrm>
          <a:prstGeom prst="rect">
            <a:avLst/>
          </a:prstGeom>
        </p:spPr>
        <p:txBody>
          <a:bodyPr lIns="91429" tIns="45715" rIns="91429" bIns="45715"/>
          <a:lstStyle>
            <a:lvl1pPr>
              <a:defRPr sz="1800" smtClean="0">
                <a:solidFill>
                  <a:srgbClr val="FFFFFF"/>
                </a:solidFill>
                <a:latin typeface="Times New Roman" charset="0"/>
                <a:ea typeface="+mn-ea"/>
                <a:cs typeface="+mn-cs"/>
              </a:defRPr>
            </a:lvl1pPr>
          </a:lstStyle>
          <a:p>
            <a:pPr>
              <a:defRPr/>
            </a:pPr>
            <a:fld id="{8421D167-8F1D-B344-AF5C-C824724D57DF}" type="datetimeFigureOut">
              <a:rPr lang="en-US"/>
              <a:pPr>
                <a:defRPr/>
              </a:pPr>
              <a:t>12/2/15</a:t>
            </a:fld>
            <a:endParaRPr lang="en-US"/>
          </a:p>
        </p:txBody>
      </p:sp>
      <p:sp>
        <p:nvSpPr>
          <p:cNvPr id="9" name="Footer Placeholder 8"/>
          <p:cNvSpPr>
            <a:spLocks noGrp="1" noChangeArrowheads="1"/>
          </p:cNvSpPr>
          <p:nvPr>
            <p:ph type="ftr" sz="quarter" idx="11"/>
          </p:nvPr>
        </p:nvSpPr>
        <p:spPr bwMode="auto">
          <a:xfrm>
            <a:off x="3124200" y="6472238"/>
            <a:ext cx="2895600" cy="344487"/>
          </a:xfrm>
          <a:prstGeom prst="rect">
            <a:avLst/>
          </a:prstGeom>
          <a:ln>
            <a:miter lim="800000"/>
            <a:headEnd/>
            <a:tailEnd/>
          </a:ln>
        </p:spPr>
        <p:txBody>
          <a:bodyPr vert="horz" wrap="square" lIns="91414" tIns="45707" rIns="91414" bIns="45707" numCol="1" anchor="t" anchorCtr="0" compatLnSpc="1">
            <a:prstTxWarp prst="textNoShape">
              <a:avLst/>
            </a:prstTxWarp>
          </a:bodyPr>
          <a:lstStyle>
            <a:lvl1pPr algn="ctr">
              <a:defRPr sz="1400">
                <a:solidFill>
                  <a:srgbClr val="FFFFFF"/>
                </a:solidFill>
                <a:ea typeface="+mn-ea"/>
                <a:cs typeface="Arial" charset="0"/>
              </a:defRPr>
            </a:lvl1pPr>
          </a:lstStyle>
          <a:p>
            <a:pPr>
              <a:defRPr/>
            </a:pPr>
            <a:endParaRPr lang="en-US"/>
          </a:p>
        </p:txBody>
      </p:sp>
    </p:spTree>
    <p:extLst>
      <p:ext uri="{BB962C8B-B14F-4D97-AF65-F5344CB8AC3E}">
        <p14:creationId xmlns:p14="http://schemas.microsoft.com/office/powerpoint/2010/main" val="41472543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5589111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96100" y="138114"/>
            <a:ext cx="2247900" cy="6338887"/>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52400" y="138114"/>
            <a:ext cx="6591300" cy="633888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2531206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smtClean="0"/>
              <a:t>Click to edit Master title style</a:t>
            </a:r>
            <a:endParaRPr lang="en-US"/>
          </a:p>
        </p:txBody>
      </p:sp>
      <p:sp>
        <p:nvSpPr>
          <p:cNvPr id="3" name="Table Placeholder 2"/>
          <p:cNvSpPr>
            <a:spLocks noGrp="1"/>
          </p:cNvSpPr>
          <p:nvPr>
            <p:ph type="tbl" idx="1"/>
          </p:nvPr>
        </p:nvSpPr>
        <p:spPr>
          <a:xfrm>
            <a:off x="685800" y="1981200"/>
            <a:ext cx="7772400" cy="4114800"/>
          </a:xfrm>
        </p:spPr>
        <p:txBody>
          <a:bodyPr/>
          <a:lstStyle/>
          <a:p>
            <a:pPr lvl="0"/>
            <a:r>
              <a:rPr lang="en-US" noProof="0" smtClean="0"/>
              <a:t>Click icon to add table</a:t>
            </a:r>
            <a:endParaRPr lang="en-US" noProof="0"/>
          </a:p>
        </p:txBody>
      </p:sp>
      <p:sp>
        <p:nvSpPr>
          <p:cNvPr id="4" name="Slide Number Placeholder 5"/>
          <p:cNvSpPr>
            <a:spLocks noGrp="1"/>
          </p:cNvSpPr>
          <p:nvPr>
            <p:ph type="sldNum" sz="quarter" idx="10"/>
          </p:nvPr>
        </p:nvSpPr>
        <p:spPr>
          <a:xfrm>
            <a:off x="6553200" y="6248400"/>
            <a:ext cx="1905000" cy="457200"/>
          </a:xfrm>
          <a:prstGeom prst="rect">
            <a:avLst/>
          </a:prstGeom>
        </p:spPr>
        <p:txBody>
          <a:bodyPr lIns="91418" tIns="45710" rIns="91418" bIns="45710"/>
          <a:lstStyle>
            <a:lvl1pPr>
              <a:defRPr sz="1800" smtClean="0">
                <a:ea typeface="+mn-ea"/>
                <a:cs typeface="Arial" charset="0"/>
              </a:defRPr>
            </a:lvl1pPr>
          </a:lstStyle>
          <a:p>
            <a:pPr>
              <a:defRPr/>
            </a:pPr>
            <a:fld id="{FA1A841F-AF04-A741-9290-327205B0B8C3}" type="slidenum">
              <a:rPr lang="en-US"/>
              <a:pPr>
                <a:defRPr/>
              </a:pPr>
              <a:t>‹#›</a:t>
            </a:fld>
            <a:endParaRPr lang="en-US"/>
          </a:p>
        </p:txBody>
      </p:sp>
    </p:spTree>
    <p:extLst>
      <p:ext uri="{BB962C8B-B14F-4D97-AF65-F5344CB8AC3E}">
        <p14:creationId xmlns:p14="http://schemas.microsoft.com/office/powerpoint/2010/main" val="189005781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chart">
  <p:cSld name="Title and Chart">
    <p:spTree>
      <p:nvGrpSpPr>
        <p:cNvPr id="1" name=""/>
        <p:cNvGrpSpPr/>
        <p:nvPr/>
      </p:nvGrpSpPr>
      <p:grpSpPr>
        <a:xfrm>
          <a:off x="0" y="0"/>
          <a:ext cx="0" cy="0"/>
          <a:chOff x="0" y="0"/>
          <a:chExt cx="0" cy="0"/>
        </a:xfrm>
      </p:grpSpPr>
      <p:sp>
        <p:nvSpPr>
          <p:cNvPr id="2" name="Title 1"/>
          <p:cNvSpPr>
            <a:spLocks noGrp="1"/>
          </p:cNvSpPr>
          <p:nvPr>
            <p:ph type="title"/>
          </p:nvPr>
        </p:nvSpPr>
        <p:spPr>
          <a:xfrm>
            <a:off x="1304926" y="96838"/>
            <a:ext cx="7688263" cy="1143000"/>
          </a:xfrm>
        </p:spPr>
        <p:txBody>
          <a:bodyPr/>
          <a:lstStyle/>
          <a:p>
            <a:r>
              <a:rPr lang="en-US" smtClean="0"/>
              <a:t>Click to edit Master title style</a:t>
            </a:r>
            <a:endParaRPr lang="en-US"/>
          </a:p>
        </p:txBody>
      </p:sp>
      <p:sp>
        <p:nvSpPr>
          <p:cNvPr id="3" name="Chart Placeholder 2"/>
          <p:cNvSpPr>
            <a:spLocks noGrp="1"/>
          </p:cNvSpPr>
          <p:nvPr>
            <p:ph type="chart" idx="1"/>
          </p:nvPr>
        </p:nvSpPr>
        <p:spPr>
          <a:xfrm>
            <a:off x="1852613" y="1584325"/>
            <a:ext cx="7002462" cy="4749800"/>
          </a:xfrm>
        </p:spPr>
        <p:txBody>
          <a:bodyPr/>
          <a:lstStyle/>
          <a:p>
            <a:pPr lvl="0"/>
            <a:r>
              <a:rPr lang="en-US" noProof="0" smtClean="0"/>
              <a:t>Click icon to add chart</a:t>
            </a:r>
          </a:p>
        </p:txBody>
      </p:sp>
      <p:sp>
        <p:nvSpPr>
          <p:cNvPr id="4" name="Rectangle 2"/>
          <p:cNvSpPr>
            <a:spLocks noGrp="1" noChangeArrowheads="1"/>
          </p:cNvSpPr>
          <p:nvPr>
            <p:ph type="dt" sz="half" idx="10"/>
          </p:nvPr>
        </p:nvSpPr>
        <p:spPr>
          <a:xfrm>
            <a:off x="685800" y="6513513"/>
            <a:ext cx="1905000" cy="303212"/>
          </a:xfrm>
          <a:prstGeom prst="rect">
            <a:avLst/>
          </a:prstGeom>
        </p:spPr>
        <p:txBody>
          <a:bodyPr lIns="65306" tIns="32653" rIns="65306" bIns="32653"/>
          <a:lstStyle>
            <a:lvl1pPr>
              <a:defRPr sz="1800" smtClean="0">
                <a:ea typeface="+mn-ea"/>
                <a:cs typeface="Arial" charset="0"/>
              </a:defRPr>
            </a:lvl1pPr>
          </a:lstStyle>
          <a:p>
            <a:pPr>
              <a:defRPr/>
            </a:pPr>
            <a:fld id="{B614F606-E4A4-9742-8AED-5221D541F430}" type="datetimeFigureOut">
              <a:rPr lang="en-US"/>
              <a:pPr>
                <a:defRPr/>
              </a:pPr>
              <a:t>12/2/15</a:t>
            </a:fld>
            <a:endParaRPr lang="en-US"/>
          </a:p>
        </p:txBody>
      </p:sp>
      <p:sp>
        <p:nvSpPr>
          <p:cNvPr id="5" name="Rectangle 3"/>
          <p:cNvSpPr>
            <a:spLocks noGrp="1" noChangeArrowheads="1"/>
          </p:cNvSpPr>
          <p:nvPr>
            <p:ph type="ftr" sz="quarter" idx="11"/>
          </p:nvPr>
        </p:nvSpPr>
        <p:spPr>
          <a:xfrm>
            <a:off x="3089275" y="6400800"/>
            <a:ext cx="2894013" cy="457200"/>
          </a:xfrm>
          <a:prstGeom prst="rect">
            <a:avLst/>
          </a:prstGeom>
        </p:spPr>
        <p:txBody>
          <a:bodyPr lIns="91429" tIns="45715" rIns="91429" bIns="45715"/>
          <a:lstStyle>
            <a:lvl1pPr>
              <a:defRPr sz="1800">
                <a:ea typeface="+mn-ea"/>
                <a:cs typeface="Arial" charset="0"/>
              </a:defRPr>
            </a:lvl1pPr>
          </a:lstStyle>
          <a:p>
            <a:pPr>
              <a:defRPr/>
            </a:pPr>
            <a:endParaRPr lang="en-US"/>
          </a:p>
        </p:txBody>
      </p:sp>
      <p:sp>
        <p:nvSpPr>
          <p:cNvPr id="6" name="Rectangle 4"/>
          <p:cNvSpPr>
            <a:spLocks noGrp="1" noChangeArrowheads="1"/>
          </p:cNvSpPr>
          <p:nvPr>
            <p:ph type="sldNum" sz="quarter" idx="12"/>
          </p:nvPr>
        </p:nvSpPr>
        <p:spPr>
          <a:xfrm>
            <a:off x="7239000" y="6400800"/>
            <a:ext cx="1905000" cy="457200"/>
          </a:xfrm>
          <a:prstGeom prst="rect">
            <a:avLst/>
          </a:prstGeom>
        </p:spPr>
        <p:txBody>
          <a:bodyPr lIns="91429" tIns="45715" rIns="91429" bIns="45715"/>
          <a:lstStyle>
            <a:lvl1pPr>
              <a:defRPr sz="1800" smtClean="0">
                <a:ea typeface="+mn-ea"/>
                <a:cs typeface="Arial" charset="0"/>
              </a:defRPr>
            </a:lvl1pPr>
          </a:lstStyle>
          <a:p>
            <a:pPr>
              <a:defRPr/>
            </a:pPr>
            <a:fld id="{CF34F5B6-8A20-6243-9D4C-C0845B808453}" type="slidenum">
              <a:rPr lang="en-US"/>
              <a:pPr>
                <a:defRPr/>
              </a:pPr>
              <a:t>‹#›</a:t>
            </a:fld>
            <a:endParaRPr lang="en-US"/>
          </a:p>
        </p:txBody>
      </p:sp>
    </p:spTree>
    <p:extLst>
      <p:ext uri="{BB962C8B-B14F-4D97-AF65-F5344CB8AC3E}">
        <p14:creationId xmlns:p14="http://schemas.microsoft.com/office/powerpoint/2010/main" val="162632150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1_Blank">
    <p:spTree>
      <p:nvGrpSpPr>
        <p:cNvPr id="1" name=""/>
        <p:cNvGrpSpPr/>
        <p:nvPr/>
      </p:nvGrpSpPr>
      <p:grpSpPr>
        <a:xfrm>
          <a:off x="0" y="0"/>
          <a:ext cx="0" cy="0"/>
          <a:chOff x="0" y="0"/>
          <a:chExt cx="0" cy="0"/>
        </a:xfrm>
      </p:grpSpPr>
      <p:sp>
        <p:nvSpPr>
          <p:cNvPr id="3" name="Title 1"/>
          <p:cNvSpPr>
            <a:spLocks noGrp="1"/>
          </p:cNvSpPr>
          <p:nvPr>
            <p:ph type="title"/>
          </p:nvPr>
        </p:nvSpPr>
        <p:spPr>
          <a:xfrm>
            <a:off x="2333626" y="138113"/>
            <a:ext cx="6810375" cy="1143000"/>
          </a:xfrm>
        </p:spPr>
        <p:txBody>
          <a:bodyPr/>
          <a:lstStyle/>
          <a:p>
            <a:r>
              <a:rPr lang="en-US" smtClean="0"/>
              <a:t>Click to edit Master title style</a:t>
            </a:r>
            <a:endParaRPr lang="en-US"/>
          </a:p>
        </p:txBody>
      </p:sp>
    </p:spTree>
    <p:extLst>
      <p:ext uri="{BB962C8B-B14F-4D97-AF65-F5344CB8AC3E}">
        <p14:creationId xmlns:p14="http://schemas.microsoft.com/office/powerpoint/2010/main" val="211858573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cSld name="2_Blank">
    <p:spTree>
      <p:nvGrpSpPr>
        <p:cNvPr id="1" name=""/>
        <p:cNvGrpSpPr/>
        <p:nvPr/>
      </p:nvGrpSpPr>
      <p:grpSpPr>
        <a:xfrm>
          <a:off x="0" y="0"/>
          <a:ext cx="0" cy="0"/>
          <a:chOff x="0" y="0"/>
          <a:chExt cx="0" cy="0"/>
        </a:xfrm>
      </p:grpSpPr>
      <p:sp>
        <p:nvSpPr>
          <p:cNvPr id="2" name="Rectangle 7"/>
          <p:cNvSpPr>
            <a:spLocks noGrp="1" noChangeArrowheads="1"/>
          </p:cNvSpPr>
          <p:nvPr>
            <p:ph type="dt" sz="half" idx="10"/>
          </p:nvPr>
        </p:nvSpPr>
        <p:spPr bwMode="auto">
          <a:xfrm>
            <a:off x="457200" y="6477000"/>
            <a:ext cx="1905000" cy="303213"/>
          </a:xfrm>
          <a:prstGeom prst="rect">
            <a:avLst/>
          </a:prstGeom>
          <a:ln>
            <a:miter lim="800000"/>
            <a:headEnd/>
            <a:tailEnd/>
          </a:ln>
        </p:spPr>
        <p:txBody>
          <a:bodyPr vert="horz" wrap="square" lIns="91425" tIns="45712" rIns="91425" bIns="45712" numCol="1" anchor="t" anchorCtr="0" compatLnSpc="1">
            <a:prstTxWarp prst="textNoShape">
              <a:avLst/>
            </a:prstTxWarp>
          </a:bodyPr>
          <a:lstStyle>
            <a:lvl1pPr>
              <a:defRPr sz="1400" b="1" i="1" smtClean="0">
                <a:solidFill>
                  <a:schemeClr val="accent2"/>
                </a:solidFill>
                <a:latin typeface="+mn-lt"/>
                <a:ea typeface="+mn-ea"/>
                <a:cs typeface="Arial" pitchFamily="34" charset="0"/>
              </a:defRPr>
            </a:lvl1pPr>
          </a:lstStyle>
          <a:p>
            <a:pPr>
              <a:defRPr/>
            </a:pPr>
            <a:fld id="{BFDE4059-D829-3A4F-A9F1-44E406373E1E}" type="datetimeFigureOut">
              <a:rPr lang="en-US"/>
              <a:pPr>
                <a:defRPr/>
              </a:pPr>
              <a:t>12/2/15</a:t>
            </a:fld>
            <a:endParaRPr lang="en-US"/>
          </a:p>
        </p:txBody>
      </p:sp>
    </p:spTree>
    <p:extLst>
      <p:ext uri="{BB962C8B-B14F-4D97-AF65-F5344CB8AC3E}">
        <p14:creationId xmlns:p14="http://schemas.microsoft.com/office/powerpoint/2010/main" val="314863921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23813"/>
            <a:ext cx="7848600" cy="8382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381000" y="1143000"/>
            <a:ext cx="4191000" cy="4953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724400" y="1143000"/>
            <a:ext cx="4191000" cy="4953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7848600" y="6324600"/>
            <a:ext cx="1905000" cy="457200"/>
          </a:xfrm>
          <a:prstGeom prst="rect">
            <a:avLst/>
          </a:prstGeom>
        </p:spPr>
        <p:txBody>
          <a:bodyPr/>
          <a:lstStyle>
            <a:lvl1pPr>
              <a:defRPr>
                <a:ea typeface="+mn-ea"/>
              </a:defRPr>
            </a:lvl1pPr>
          </a:lstStyle>
          <a:p>
            <a:pPr>
              <a:defRPr/>
            </a:pPr>
            <a:r>
              <a:rPr lang="en-US"/>
              <a:t>14 June 2006</a:t>
            </a:r>
          </a:p>
        </p:txBody>
      </p:sp>
      <p:sp>
        <p:nvSpPr>
          <p:cNvPr id="6" name="Footer Placeholder 5"/>
          <p:cNvSpPr>
            <a:spLocks noGrp="1"/>
          </p:cNvSpPr>
          <p:nvPr>
            <p:ph type="ftr" sz="quarter" idx="11"/>
          </p:nvPr>
        </p:nvSpPr>
        <p:spPr>
          <a:xfrm>
            <a:off x="3124200" y="6248400"/>
            <a:ext cx="2895600" cy="457200"/>
          </a:xfrm>
          <a:prstGeom prst="rect">
            <a:avLst/>
          </a:prstGeom>
        </p:spPr>
        <p:txBody>
          <a:bodyPr/>
          <a:lstStyle>
            <a:lvl1pPr>
              <a:defRPr>
                <a:ea typeface="+mn-ea"/>
              </a:defRPr>
            </a:lvl1pPr>
          </a:lstStyle>
          <a:p>
            <a:pPr>
              <a:defRPr/>
            </a:pPr>
            <a:endParaRPr lang="en-US"/>
          </a:p>
        </p:txBody>
      </p:sp>
    </p:spTree>
    <p:extLst>
      <p:ext uri="{BB962C8B-B14F-4D97-AF65-F5344CB8AC3E}">
        <p14:creationId xmlns:p14="http://schemas.microsoft.com/office/powerpoint/2010/main" val="1099274508"/>
      </p:ext>
    </p:extLst>
  </p:cSld>
  <p:clrMapOvr>
    <a:masterClrMapping/>
  </p:clrMapOvr>
  <p:transition spd="med">
    <p:fade thruBlk="1"/>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Title and Text">
    <p:spTree>
      <p:nvGrpSpPr>
        <p:cNvPr id="1" name=""/>
        <p:cNvGrpSpPr/>
        <p:nvPr/>
      </p:nvGrpSpPr>
      <p:grpSpPr>
        <a:xfrm>
          <a:off x="0" y="0"/>
          <a:ext cx="0" cy="0"/>
          <a:chOff x="0" y="0"/>
          <a:chExt cx="0" cy="0"/>
        </a:xfrm>
      </p:grpSpPr>
      <p:sp>
        <p:nvSpPr>
          <p:cNvPr id="2" name="Shape 1"/>
          <p:cNvSpPr>
            <a:spLocks noGrp="1"/>
          </p:cNvSpPr>
          <p:nvPr>
            <p:ph type="title"/>
          </p:nvPr>
        </p:nvSpPr>
        <p:spPr/>
        <p:txBody>
          <a:bodyPr rtlCol="0"/>
          <a:lstStyle>
            <a:lvl1pPr>
              <a:defRPr sz="3964"/>
            </a:lvl1pPr>
          </a:lstStyle>
          <a:p>
            <a:r>
              <a:rPr lang="en-US" dirty="0"/>
              <a:t>Click to edit Master title style</a:t>
            </a:r>
            <a:endParaRPr lang="en-US"/>
          </a:p>
        </p:txBody>
      </p:sp>
      <p:sp>
        <p:nvSpPr>
          <p:cNvPr id="3" name="Shape 2"/>
          <p:cNvSpPr>
            <a:spLocks noGrp="1"/>
          </p:cNvSpPr>
          <p:nvPr>
            <p:ph type="body" idx="1"/>
          </p:nvPr>
        </p:nvSpPr>
        <p:spPr/>
        <p:txBody>
          <a:bodyPr rtlCol="0"/>
          <a:lstStyle/>
          <a:p>
            <a:pPr lvl="0"/>
            <a:r>
              <a:rPr lang="en-US" dirty="0"/>
              <a:t>Click to edit Master text styles</a:t>
            </a:r>
            <a:endParaRPr lang="en-US"/>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Rectangle 7"/>
          <p:cNvSpPr>
            <a:spLocks noGrp="1" noChangeArrowheads="1"/>
          </p:cNvSpPr>
          <p:nvPr>
            <p:ph type="dt" sz="half" idx="2"/>
          </p:nvPr>
        </p:nvSpPr>
        <p:spPr bwMode="auto">
          <a:xfrm>
            <a:off x="178761" y="6499563"/>
            <a:ext cx="1905000" cy="303212"/>
          </a:xfrm>
          <a:prstGeom prst="rect">
            <a:avLst/>
          </a:prstGeom>
          <a:noFill/>
          <a:ln w="9525">
            <a:noFill/>
            <a:miter lim="800000"/>
            <a:headEnd/>
            <a:tailEnd/>
          </a:ln>
          <a:effectLst/>
        </p:spPr>
        <p:txBody>
          <a:bodyPr vert="horz" wrap="square" lIns="101366" tIns="50683" rIns="101366" bIns="50683" numCol="1" anchor="t" anchorCtr="0" compatLnSpc="1">
            <a:prstTxWarp prst="textNoShape">
              <a:avLst/>
            </a:prstTxWarp>
          </a:bodyPr>
          <a:lstStyle>
            <a:lvl1pPr>
              <a:defRPr sz="1441" b="1">
                <a:solidFill>
                  <a:srgbClr val="CC3300"/>
                </a:solidFill>
                <a:latin typeface="+mn-lt"/>
                <a:cs typeface="Arial" pitchFamily="34" charset="0"/>
              </a:defRPr>
            </a:lvl1pPr>
          </a:lstStyle>
          <a:p>
            <a:endParaRPr lang="en-US" dirty="0"/>
          </a:p>
        </p:txBody>
      </p:sp>
      <p:sp>
        <p:nvSpPr>
          <p:cNvPr id="7" name="Footer Placeholder 8"/>
          <p:cNvSpPr>
            <a:spLocks noGrp="1" noChangeArrowheads="1"/>
          </p:cNvSpPr>
          <p:nvPr>
            <p:ph type="ftr" sz="quarter" idx="3"/>
          </p:nvPr>
        </p:nvSpPr>
        <p:spPr bwMode="auto">
          <a:xfrm>
            <a:off x="3192845" y="6527364"/>
            <a:ext cx="2408820" cy="344263"/>
          </a:xfrm>
          <a:prstGeom prst="rect">
            <a:avLst/>
          </a:prstGeom>
          <a:ln>
            <a:miter lim="800000"/>
            <a:headEnd/>
            <a:tailEnd/>
          </a:ln>
        </p:spPr>
        <p:txBody>
          <a:bodyPr vert="horz" wrap="square" lIns="101366" tIns="50683" rIns="101366" bIns="50683" numCol="1" anchor="t" anchorCtr="0" compatLnSpc="1">
            <a:prstTxWarp prst="textNoShape">
              <a:avLst/>
            </a:prstTxWarp>
          </a:bodyPr>
          <a:lstStyle>
            <a:lvl1pPr algn="r">
              <a:defRPr sz="1621" b="1">
                <a:solidFill>
                  <a:srgbClr val="000066"/>
                </a:solidFill>
              </a:defRPr>
            </a:lvl1pPr>
          </a:lstStyle>
          <a:p>
            <a:endParaRPr lang="en-US" dirty="0"/>
          </a:p>
        </p:txBody>
      </p:sp>
    </p:spTree>
    <p:extLst>
      <p:ext uri="{BB962C8B-B14F-4D97-AF65-F5344CB8AC3E}">
        <p14:creationId xmlns:p14="http://schemas.microsoft.com/office/powerpoint/2010/main" val="9132540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900"/>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7603974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4" name="Title 1"/>
          <p:cNvSpPr txBox="1">
            <a:spLocks/>
          </p:cNvSpPr>
          <p:nvPr/>
        </p:nvSpPr>
        <p:spPr bwMode="auto">
          <a:xfrm>
            <a:off x="2333625" y="138113"/>
            <a:ext cx="6810375" cy="1143000"/>
          </a:xfrm>
          <a:prstGeom prst="rect">
            <a:avLst/>
          </a:prstGeom>
          <a:noFill/>
          <a:ln w="9525">
            <a:noFill/>
            <a:miter lim="800000"/>
            <a:headEnd/>
            <a:tailEnd/>
          </a:ln>
        </p:spPr>
        <p:txBody>
          <a:bodyPr lIns="91414" tIns="45707" rIns="91414" bIns="45707" anchor="ctr"/>
          <a:lstStyle>
            <a:lvl1pPr algn="r" rtl="0" eaLnBrk="1" fontAlgn="base" hangingPunct="1">
              <a:spcBef>
                <a:spcPct val="0"/>
              </a:spcBef>
              <a:spcAft>
                <a:spcPct val="0"/>
              </a:spcAft>
              <a:defRPr sz="5000">
                <a:solidFill>
                  <a:srgbClr val="FFCC00"/>
                </a:solidFill>
                <a:latin typeface="+mj-lt"/>
                <a:ea typeface="+mj-ea"/>
                <a:cs typeface="+mj-cs"/>
              </a:defRPr>
            </a:lvl1pPr>
            <a:lvl2pPr algn="r" rtl="0" eaLnBrk="1" fontAlgn="base" hangingPunct="1">
              <a:spcBef>
                <a:spcPct val="0"/>
              </a:spcBef>
              <a:spcAft>
                <a:spcPct val="0"/>
              </a:spcAft>
              <a:defRPr sz="5000">
                <a:solidFill>
                  <a:srgbClr val="FFCC00"/>
                </a:solidFill>
                <a:latin typeface="Arial" charset="0"/>
              </a:defRPr>
            </a:lvl2pPr>
            <a:lvl3pPr algn="r" rtl="0" eaLnBrk="1" fontAlgn="base" hangingPunct="1">
              <a:spcBef>
                <a:spcPct val="0"/>
              </a:spcBef>
              <a:spcAft>
                <a:spcPct val="0"/>
              </a:spcAft>
              <a:defRPr sz="5000">
                <a:solidFill>
                  <a:srgbClr val="FFCC00"/>
                </a:solidFill>
                <a:latin typeface="Arial" charset="0"/>
              </a:defRPr>
            </a:lvl3pPr>
            <a:lvl4pPr algn="r" rtl="0" eaLnBrk="1" fontAlgn="base" hangingPunct="1">
              <a:spcBef>
                <a:spcPct val="0"/>
              </a:spcBef>
              <a:spcAft>
                <a:spcPct val="0"/>
              </a:spcAft>
              <a:defRPr sz="5000">
                <a:solidFill>
                  <a:srgbClr val="FFCC00"/>
                </a:solidFill>
                <a:latin typeface="Arial" charset="0"/>
              </a:defRPr>
            </a:lvl4pPr>
            <a:lvl5pPr algn="r" rtl="0" eaLnBrk="1" fontAlgn="base" hangingPunct="1">
              <a:spcBef>
                <a:spcPct val="0"/>
              </a:spcBef>
              <a:spcAft>
                <a:spcPct val="0"/>
              </a:spcAft>
              <a:defRPr sz="5000">
                <a:solidFill>
                  <a:srgbClr val="FFCC00"/>
                </a:solidFill>
                <a:latin typeface="Arial" charset="0"/>
              </a:defRPr>
            </a:lvl5pPr>
            <a:lvl6pPr marL="640080" algn="r" rtl="0" eaLnBrk="1" fontAlgn="base" hangingPunct="1">
              <a:spcBef>
                <a:spcPct val="0"/>
              </a:spcBef>
              <a:spcAft>
                <a:spcPct val="0"/>
              </a:spcAft>
              <a:defRPr sz="5000">
                <a:solidFill>
                  <a:srgbClr val="FFCC00"/>
                </a:solidFill>
                <a:latin typeface="Arial" charset="0"/>
              </a:defRPr>
            </a:lvl6pPr>
            <a:lvl7pPr marL="1280160" algn="r" rtl="0" eaLnBrk="1" fontAlgn="base" hangingPunct="1">
              <a:spcBef>
                <a:spcPct val="0"/>
              </a:spcBef>
              <a:spcAft>
                <a:spcPct val="0"/>
              </a:spcAft>
              <a:defRPr sz="5000">
                <a:solidFill>
                  <a:srgbClr val="FFCC00"/>
                </a:solidFill>
                <a:latin typeface="Arial" charset="0"/>
              </a:defRPr>
            </a:lvl7pPr>
            <a:lvl8pPr marL="1920240" algn="r" rtl="0" eaLnBrk="1" fontAlgn="base" hangingPunct="1">
              <a:spcBef>
                <a:spcPct val="0"/>
              </a:spcBef>
              <a:spcAft>
                <a:spcPct val="0"/>
              </a:spcAft>
              <a:defRPr sz="5000">
                <a:solidFill>
                  <a:srgbClr val="FFCC00"/>
                </a:solidFill>
                <a:latin typeface="Arial" charset="0"/>
              </a:defRPr>
            </a:lvl8pPr>
            <a:lvl9pPr marL="2560320" algn="r" rtl="0" eaLnBrk="1" fontAlgn="base" hangingPunct="1">
              <a:spcBef>
                <a:spcPct val="0"/>
              </a:spcBef>
              <a:spcAft>
                <a:spcPct val="0"/>
              </a:spcAft>
              <a:defRPr sz="5000">
                <a:solidFill>
                  <a:srgbClr val="FFCC00"/>
                </a:solidFill>
                <a:latin typeface="Arial" charset="0"/>
              </a:defRPr>
            </a:lvl9pPr>
          </a:lstStyle>
          <a:p>
            <a:pPr>
              <a:defRPr/>
            </a:pPr>
            <a:r>
              <a:rPr lang="en-US" smtClean="0"/>
              <a:t>Click to edit Master title style</a:t>
            </a:r>
            <a:endParaRPr lang="en-US"/>
          </a:p>
        </p:txBody>
      </p:sp>
      <p:sp>
        <p:nvSpPr>
          <p:cNvPr id="5" name="Title 1"/>
          <p:cNvSpPr txBox="1">
            <a:spLocks/>
          </p:cNvSpPr>
          <p:nvPr/>
        </p:nvSpPr>
        <p:spPr bwMode="auto">
          <a:xfrm>
            <a:off x="2333625" y="138113"/>
            <a:ext cx="6810375" cy="1143000"/>
          </a:xfrm>
          <a:prstGeom prst="rect">
            <a:avLst/>
          </a:prstGeom>
          <a:noFill/>
          <a:ln w="9525">
            <a:noFill/>
            <a:miter lim="800000"/>
            <a:headEnd/>
            <a:tailEnd/>
          </a:ln>
        </p:spPr>
        <p:txBody>
          <a:bodyPr lIns="91425" tIns="45712" rIns="91425" bIns="45712" anchor="ctr"/>
          <a:lstStyle>
            <a:lvl1pPr algn="r" rtl="0" eaLnBrk="1" fontAlgn="base" hangingPunct="1">
              <a:spcBef>
                <a:spcPct val="0"/>
              </a:spcBef>
              <a:spcAft>
                <a:spcPct val="0"/>
              </a:spcAft>
              <a:defRPr sz="5000">
                <a:solidFill>
                  <a:srgbClr val="FFCC00"/>
                </a:solidFill>
                <a:latin typeface="+mj-lt"/>
                <a:ea typeface="+mj-ea"/>
                <a:cs typeface="+mj-cs"/>
              </a:defRPr>
            </a:lvl1pPr>
            <a:lvl2pPr algn="r" rtl="0" eaLnBrk="1" fontAlgn="base" hangingPunct="1">
              <a:spcBef>
                <a:spcPct val="0"/>
              </a:spcBef>
              <a:spcAft>
                <a:spcPct val="0"/>
              </a:spcAft>
              <a:defRPr sz="5000">
                <a:solidFill>
                  <a:srgbClr val="FFCC00"/>
                </a:solidFill>
                <a:latin typeface="Arial" charset="0"/>
              </a:defRPr>
            </a:lvl2pPr>
            <a:lvl3pPr algn="r" rtl="0" eaLnBrk="1" fontAlgn="base" hangingPunct="1">
              <a:spcBef>
                <a:spcPct val="0"/>
              </a:spcBef>
              <a:spcAft>
                <a:spcPct val="0"/>
              </a:spcAft>
              <a:defRPr sz="5000">
                <a:solidFill>
                  <a:srgbClr val="FFCC00"/>
                </a:solidFill>
                <a:latin typeface="Arial" charset="0"/>
              </a:defRPr>
            </a:lvl3pPr>
            <a:lvl4pPr algn="r" rtl="0" eaLnBrk="1" fontAlgn="base" hangingPunct="1">
              <a:spcBef>
                <a:spcPct val="0"/>
              </a:spcBef>
              <a:spcAft>
                <a:spcPct val="0"/>
              </a:spcAft>
              <a:defRPr sz="5000">
                <a:solidFill>
                  <a:srgbClr val="FFCC00"/>
                </a:solidFill>
                <a:latin typeface="Arial" charset="0"/>
              </a:defRPr>
            </a:lvl4pPr>
            <a:lvl5pPr algn="r" rtl="0" eaLnBrk="1" fontAlgn="base" hangingPunct="1">
              <a:spcBef>
                <a:spcPct val="0"/>
              </a:spcBef>
              <a:spcAft>
                <a:spcPct val="0"/>
              </a:spcAft>
              <a:defRPr sz="5000">
                <a:solidFill>
                  <a:srgbClr val="FFCC00"/>
                </a:solidFill>
                <a:latin typeface="Arial" charset="0"/>
              </a:defRPr>
            </a:lvl5pPr>
            <a:lvl6pPr marL="640080" algn="r" rtl="0" eaLnBrk="1" fontAlgn="base" hangingPunct="1">
              <a:spcBef>
                <a:spcPct val="0"/>
              </a:spcBef>
              <a:spcAft>
                <a:spcPct val="0"/>
              </a:spcAft>
              <a:defRPr sz="5000">
                <a:solidFill>
                  <a:srgbClr val="FFCC00"/>
                </a:solidFill>
                <a:latin typeface="Arial" charset="0"/>
              </a:defRPr>
            </a:lvl6pPr>
            <a:lvl7pPr marL="1280160" algn="r" rtl="0" eaLnBrk="1" fontAlgn="base" hangingPunct="1">
              <a:spcBef>
                <a:spcPct val="0"/>
              </a:spcBef>
              <a:spcAft>
                <a:spcPct val="0"/>
              </a:spcAft>
              <a:defRPr sz="5000">
                <a:solidFill>
                  <a:srgbClr val="FFCC00"/>
                </a:solidFill>
                <a:latin typeface="Arial" charset="0"/>
              </a:defRPr>
            </a:lvl7pPr>
            <a:lvl8pPr marL="1920240" algn="r" rtl="0" eaLnBrk="1" fontAlgn="base" hangingPunct="1">
              <a:spcBef>
                <a:spcPct val="0"/>
              </a:spcBef>
              <a:spcAft>
                <a:spcPct val="0"/>
              </a:spcAft>
              <a:defRPr sz="5000">
                <a:solidFill>
                  <a:srgbClr val="FFCC00"/>
                </a:solidFill>
                <a:latin typeface="Arial" charset="0"/>
              </a:defRPr>
            </a:lvl8pPr>
            <a:lvl9pPr marL="2560320" algn="r" rtl="0" eaLnBrk="1" fontAlgn="base" hangingPunct="1">
              <a:spcBef>
                <a:spcPct val="0"/>
              </a:spcBef>
              <a:spcAft>
                <a:spcPct val="0"/>
              </a:spcAft>
              <a:defRPr sz="5000">
                <a:solidFill>
                  <a:srgbClr val="FFCC00"/>
                </a:solidFill>
                <a:latin typeface="Arial" charset="0"/>
              </a:defRPr>
            </a:lvl9pPr>
          </a:lstStyle>
          <a:p>
            <a:pPr>
              <a:defRPr/>
            </a:pPr>
            <a:r>
              <a:rPr lang="en-US" smtClean="0"/>
              <a:t>Click to edit Master title style</a:t>
            </a:r>
            <a:endParaRPr lang="en-US"/>
          </a:p>
        </p:txBody>
      </p:sp>
      <p:sp>
        <p:nvSpPr>
          <p:cNvPr id="2" name="Title 1"/>
          <p:cNvSpPr>
            <a:spLocks noGrp="1"/>
          </p:cNvSpPr>
          <p:nvPr>
            <p:ph type="title"/>
          </p:nvPr>
        </p:nvSpPr>
        <p:spPr>
          <a:xfrm>
            <a:off x="722313" y="4406902"/>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4"/>
            <a:ext cx="7772400" cy="1500187"/>
          </a:xfrm>
        </p:spPr>
        <p:txBody>
          <a:bodyPr anchor="b"/>
          <a:lstStyle>
            <a:lvl1pPr marL="0" indent="0">
              <a:buNone/>
              <a:defRPr sz="2000"/>
            </a:lvl1pPr>
            <a:lvl2pPr marL="457090" indent="0">
              <a:buNone/>
              <a:defRPr sz="1800"/>
            </a:lvl2pPr>
            <a:lvl3pPr marL="914180" indent="0">
              <a:buNone/>
              <a:defRPr sz="1600"/>
            </a:lvl3pPr>
            <a:lvl4pPr marL="1371270" indent="0">
              <a:buNone/>
              <a:defRPr sz="1400"/>
            </a:lvl4pPr>
            <a:lvl5pPr marL="1828361" indent="0">
              <a:buNone/>
              <a:defRPr sz="1400"/>
            </a:lvl5pPr>
            <a:lvl6pPr marL="2285451" indent="0">
              <a:buNone/>
              <a:defRPr sz="1400"/>
            </a:lvl6pPr>
            <a:lvl7pPr marL="2742542" indent="0">
              <a:buNone/>
              <a:defRPr sz="1400"/>
            </a:lvl7pPr>
            <a:lvl8pPr marL="3199632" indent="0">
              <a:buNone/>
              <a:defRPr sz="1400"/>
            </a:lvl8pPr>
            <a:lvl9pPr marL="3656722" indent="0">
              <a:buNone/>
              <a:defRPr sz="1400"/>
            </a:lvl9pPr>
          </a:lstStyle>
          <a:p>
            <a:pPr lvl="0"/>
            <a:r>
              <a:rPr lang="en-US" smtClean="0"/>
              <a:t>Click to edit Master text styles</a:t>
            </a:r>
          </a:p>
        </p:txBody>
      </p:sp>
    </p:spTree>
    <p:extLst>
      <p:ext uri="{BB962C8B-B14F-4D97-AF65-F5344CB8AC3E}">
        <p14:creationId xmlns:p14="http://schemas.microsoft.com/office/powerpoint/2010/main" val="17388602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52400" y="1600200"/>
            <a:ext cx="43434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3434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8953184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090" indent="0">
              <a:buNone/>
              <a:defRPr sz="2000" b="1"/>
            </a:lvl2pPr>
            <a:lvl3pPr marL="914180" indent="0">
              <a:buNone/>
              <a:defRPr sz="1800" b="1"/>
            </a:lvl3pPr>
            <a:lvl4pPr marL="1371270" indent="0">
              <a:buNone/>
              <a:defRPr sz="1600" b="1"/>
            </a:lvl4pPr>
            <a:lvl5pPr marL="1828361" indent="0">
              <a:buNone/>
              <a:defRPr sz="1600" b="1"/>
            </a:lvl5pPr>
            <a:lvl6pPr marL="2285451" indent="0">
              <a:buNone/>
              <a:defRPr sz="1600" b="1"/>
            </a:lvl6pPr>
            <a:lvl7pPr marL="2742542" indent="0">
              <a:buNone/>
              <a:defRPr sz="1600" b="1"/>
            </a:lvl7pPr>
            <a:lvl8pPr marL="3199632" indent="0">
              <a:buNone/>
              <a:defRPr sz="1600" b="1"/>
            </a:lvl8pPr>
            <a:lvl9pPr marL="3656722"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7" y="1535113"/>
            <a:ext cx="4041775" cy="639762"/>
          </a:xfrm>
        </p:spPr>
        <p:txBody>
          <a:bodyPr anchor="b"/>
          <a:lstStyle>
            <a:lvl1pPr marL="0" indent="0">
              <a:buNone/>
              <a:defRPr sz="2400" b="1"/>
            </a:lvl1pPr>
            <a:lvl2pPr marL="457090" indent="0">
              <a:buNone/>
              <a:defRPr sz="2000" b="1"/>
            </a:lvl2pPr>
            <a:lvl3pPr marL="914180" indent="0">
              <a:buNone/>
              <a:defRPr sz="1800" b="1"/>
            </a:lvl3pPr>
            <a:lvl4pPr marL="1371270" indent="0">
              <a:buNone/>
              <a:defRPr sz="1600" b="1"/>
            </a:lvl4pPr>
            <a:lvl5pPr marL="1828361" indent="0">
              <a:buNone/>
              <a:defRPr sz="1600" b="1"/>
            </a:lvl5pPr>
            <a:lvl6pPr marL="2285451" indent="0">
              <a:buNone/>
              <a:defRPr sz="1600" b="1"/>
            </a:lvl6pPr>
            <a:lvl7pPr marL="2742542" indent="0">
              <a:buNone/>
              <a:defRPr sz="1600" b="1"/>
            </a:lvl7pPr>
            <a:lvl8pPr marL="3199632" indent="0">
              <a:buNone/>
              <a:defRPr sz="1600" b="1"/>
            </a:lvl8pPr>
            <a:lvl9pPr marL="3656722"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7"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0647877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2663722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3" name="Title 1"/>
          <p:cNvSpPr>
            <a:spLocks noGrp="1"/>
          </p:cNvSpPr>
          <p:nvPr>
            <p:ph type="title"/>
          </p:nvPr>
        </p:nvSpPr>
        <p:spPr>
          <a:xfrm>
            <a:off x="2333627" y="138113"/>
            <a:ext cx="6810375" cy="1143000"/>
          </a:xfrm>
        </p:spPr>
        <p:txBody>
          <a:bodyPr/>
          <a:lstStyle/>
          <a:p>
            <a:r>
              <a:rPr lang="en-US" smtClean="0"/>
              <a:t>Click to edit Master title style</a:t>
            </a:r>
            <a:endParaRPr lang="en-US"/>
          </a:p>
        </p:txBody>
      </p:sp>
    </p:spTree>
    <p:extLst>
      <p:ext uri="{BB962C8B-B14F-4D97-AF65-F5344CB8AC3E}">
        <p14:creationId xmlns:p14="http://schemas.microsoft.com/office/powerpoint/2010/main" val="36089612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1"/>
            <a:ext cx="5111750" cy="5853113"/>
          </a:xfrm>
        </p:spPr>
        <p:txBody>
          <a:bodyPr/>
          <a:lstStyle>
            <a:lvl1pPr>
              <a:defRPr sz="3200">
                <a:solidFill>
                  <a:srgbClr val="FFC000"/>
                </a:solidFill>
              </a:defRPr>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1" y="1435101"/>
            <a:ext cx="3008313" cy="4691063"/>
          </a:xfrm>
        </p:spPr>
        <p:txBody>
          <a:bodyPr/>
          <a:lstStyle>
            <a:lvl1pPr marL="0" indent="0">
              <a:buNone/>
              <a:defRPr sz="1400"/>
            </a:lvl1pPr>
            <a:lvl2pPr marL="457090" indent="0">
              <a:buNone/>
              <a:defRPr sz="1200"/>
            </a:lvl2pPr>
            <a:lvl3pPr marL="914180" indent="0">
              <a:buNone/>
              <a:defRPr sz="1000"/>
            </a:lvl3pPr>
            <a:lvl4pPr marL="1371270" indent="0">
              <a:buNone/>
              <a:defRPr sz="900"/>
            </a:lvl4pPr>
            <a:lvl5pPr marL="1828361" indent="0">
              <a:buNone/>
              <a:defRPr sz="900"/>
            </a:lvl5pPr>
            <a:lvl6pPr marL="2285451" indent="0">
              <a:buNone/>
              <a:defRPr sz="900"/>
            </a:lvl6pPr>
            <a:lvl7pPr marL="2742542" indent="0">
              <a:buNone/>
              <a:defRPr sz="900"/>
            </a:lvl7pPr>
            <a:lvl8pPr marL="3199632" indent="0">
              <a:buNone/>
              <a:defRPr sz="900"/>
            </a:lvl8pPr>
            <a:lvl9pPr marL="3656722" indent="0">
              <a:buNone/>
              <a:defRPr sz="900"/>
            </a:lvl9pPr>
          </a:lstStyle>
          <a:p>
            <a:pPr lvl="0"/>
            <a:r>
              <a:rPr lang="en-US" smtClean="0"/>
              <a:t>Click to edit Master text styles</a:t>
            </a:r>
          </a:p>
        </p:txBody>
      </p:sp>
    </p:spTree>
    <p:extLst>
      <p:ext uri="{BB962C8B-B14F-4D97-AF65-F5344CB8AC3E}">
        <p14:creationId xmlns:p14="http://schemas.microsoft.com/office/powerpoint/2010/main" val="24405698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solidFill>
                  <a:srgbClr val="FFC000"/>
                </a:solidFill>
              </a:defRPr>
            </a:lvl1pPr>
            <a:lvl2pPr marL="457090" indent="0">
              <a:buNone/>
              <a:defRPr sz="2800"/>
            </a:lvl2pPr>
            <a:lvl3pPr marL="914180" indent="0">
              <a:buNone/>
              <a:defRPr sz="2400"/>
            </a:lvl3pPr>
            <a:lvl4pPr marL="1371270" indent="0">
              <a:buNone/>
              <a:defRPr sz="2000"/>
            </a:lvl4pPr>
            <a:lvl5pPr marL="1828361" indent="0">
              <a:buNone/>
              <a:defRPr sz="2000"/>
            </a:lvl5pPr>
            <a:lvl6pPr marL="2285451" indent="0">
              <a:buNone/>
              <a:defRPr sz="2000"/>
            </a:lvl6pPr>
            <a:lvl7pPr marL="2742542" indent="0">
              <a:buNone/>
              <a:defRPr sz="2000"/>
            </a:lvl7pPr>
            <a:lvl8pPr marL="3199632" indent="0">
              <a:buNone/>
              <a:defRPr sz="2000"/>
            </a:lvl8pPr>
            <a:lvl9pPr marL="3656722" indent="0">
              <a:buNone/>
              <a:defRPr sz="2000"/>
            </a:lvl9pPr>
          </a:lstStyle>
          <a:p>
            <a:pPr lvl="0"/>
            <a:r>
              <a:rPr lang="en-US" noProof="0" smtClean="0"/>
              <a:t>Drag picture to placeholder or click icon to add</a:t>
            </a:r>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090" indent="0">
              <a:buNone/>
              <a:defRPr sz="1200"/>
            </a:lvl2pPr>
            <a:lvl3pPr marL="914180" indent="0">
              <a:buNone/>
              <a:defRPr sz="1000"/>
            </a:lvl3pPr>
            <a:lvl4pPr marL="1371270" indent="0">
              <a:buNone/>
              <a:defRPr sz="900"/>
            </a:lvl4pPr>
            <a:lvl5pPr marL="1828361" indent="0">
              <a:buNone/>
              <a:defRPr sz="900"/>
            </a:lvl5pPr>
            <a:lvl6pPr marL="2285451" indent="0">
              <a:buNone/>
              <a:defRPr sz="900"/>
            </a:lvl6pPr>
            <a:lvl7pPr marL="2742542" indent="0">
              <a:buNone/>
              <a:defRPr sz="900"/>
            </a:lvl7pPr>
            <a:lvl8pPr marL="3199632" indent="0">
              <a:buNone/>
              <a:defRPr sz="900"/>
            </a:lvl8pPr>
            <a:lvl9pPr marL="3656722" indent="0">
              <a:buNone/>
              <a:defRPr sz="900"/>
            </a:lvl9pPr>
          </a:lstStyle>
          <a:p>
            <a:pPr lvl="0"/>
            <a:r>
              <a:rPr lang="en-US" smtClean="0"/>
              <a:t>Click to edit Master text styles</a:t>
            </a:r>
          </a:p>
        </p:txBody>
      </p:sp>
    </p:spTree>
    <p:extLst>
      <p:ext uri="{BB962C8B-B14F-4D97-AF65-F5344CB8AC3E}">
        <p14:creationId xmlns:p14="http://schemas.microsoft.com/office/powerpoint/2010/main" val="1557423256"/>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theme" Target="../theme/theme1.xml"/><Relationship Id="rId19"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27" name="Rectangle 5"/>
          <p:cNvSpPr>
            <a:spLocks noGrp="1" noChangeArrowheads="1"/>
          </p:cNvSpPr>
          <p:nvPr>
            <p:ph type="title"/>
          </p:nvPr>
        </p:nvSpPr>
        <p:spPr bwMode="auto">
          <a:xfrm>
            <a:off x="2333625" y="138113"/>
            <a:ext cx="6810375" cy="1143000"/>
          </a:xfrm>
          <a:prstGeom prst="rect">
            <a:avLst/>
          </a:prstGeom>
          <a:noFill/>
          <a:ln>
            <a:noFill/>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14" tIns="45707" rIns="91414" bIns="45707" numCol="1" anchor="ctr" anchorCtr="0" compatLnSpc="1">
            <a:prstTxWarp prst="textNoShape">
              <a:avLst/>
            </a:prstTxWarp>
          </a:bodyPr>
          <a:lstStyle/>
          <a:p>
            <a:pPr lvl="0"/>
            <a:r>
              <a:rPr lang="en-US" smtClean="0"/>
              <a:t>Click to edit Master title style</a:t>
            </a:r>
            <a:endParaRPr lang="en-US"/>
          </a:p>
        </p:txBody>
      </p:sp>
      <p:sp>
        <p:nvSpPr>
          <p:cNvPr id="1028" name="Rectangle 6"/>
          <p:cNvSpPr>
            <a:spLocks noGrp="1" noChangeArrowheads="1"/>
          </p:cNvSpPr>
          <p:nvPr>
            <p:ph type="body" idx="1"/>
          </p:nvPr>
        </p:nvSpPr>
        <p:spPr bwMode="auto">
          <a:xfrm>
            <a:off x="152400" y="1600200"/>
            <a:ext cx="8839200" cy="4876800"/>
          </a:xfrm>
          <a:prstGeom prst="rect">
            <a:avLst/>
          </a:prstGeom>
          <a:noFill/>
          <a:ln>
            <a:noFill/>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14" tIns="45707" rIns="91414" bIns="45707"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27652" name="Rectangle 17"/>
          <p:cNvSpPr>
            <a:spLocks noChangeArrowheads="1"/>
          </p:cNvSpPr>
          <p:nvPr/>
        </p:nvSpPr>
        <p:spPr bwMode="auto">
          <a:xfrm>
            <a:off x="5029200" y="6553200"/>
            <a:ext cx="4060825"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14" tIns="45707" rIns="91414" bIns="45707"/>
          <a:lstStyle/>
          <a:p>
            <a:pPr algn="r"/>
            <a:r>
              <a:rPr lang="en-US" sz="1400" dirty="0">
                <a:solidFill>
                  <a:srgbClr val="800000"/>
                </a:solidFill>
              </a:rPr>
              <a:t>Roland-Holst </a:t>
            </a:r>
            <a:r>
              <a:rPr lang="en-US" sz="1400" dirty="0" smtClean="0">
                <a:solidFill>
                  <a:srgbClr val="800000"/>
                </a:solidFill>
              </a:rPr>
              <a:t>&amp; Evans    </a:t>
            </a:r>
            <a:fld id="{5EC211CC-0B33-1942-A8D2-2707303DA975}" type="slidenum">
              <a:rPr lang="en-US" sz="1400">
                <a:solidFill>
                  <a:srgbClr val="800000"/>
                </a:solidFill>
              </a:rPr>
              <a:pPr algn="r"/>
              <a:t>‹#›</a:t>
            </a:fld>
            <a:endParaRPr lang="en-US" sz="1400" dirty="0">
              <a:solidFill>
                <a:srgbClr val="800000"/>
              </a:solidFill>
            </a:endParaRPr>
          </a:p>
        </p:txBody>
      </p:sp>
      <p:pic>
        <p:nvPicPr>
          <p:cNvPr id="27653" name="Picture 18"/>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0" y="0"/>
            <a:ext cx="9190038" cy="1371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7654" name="Rectangle 17"/>
          <p:cNvSpPr>
            <a:spLocks noChangeArrowheads="1"/>
          </p:cNvSpPr>
          <p:nvPr/>
        </p:nvSpPr>
        <p:spPr bwMode="auto">
          <a:xfrm>
            <a:off x="53975" y="6494463"/>
            <a:ext cx="2438400" cy="3032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14" tIns="45707" rIns="91414" bIns="45707"/>
          <a:lstStyle/>
          <a:p>
            <a:r>
              <a:rPr lang="en-US" sz="1400" dirty="0" smtClean="0">
                <a:solidFill>
                  <a:srgbClr val="800000"/>
                </a:solidFill>
              </a:rPr>
              <a:t>4 December 2015</a:t>
            </a:r>
            <a:endParaRPr lang="en-US" sz="1400" dirty="0">
              <a:solidFill>
                <a:srgbClr val="800000"/>
              </a:solidFill>
            </a:endParaRPr>
          </a:p>
        </p:txBody>
      </p:sp>
    </p:spTree>
  </p:cSld>
  <p:clrMap bg1="lt1" tx1="dk1" bg2="lt2" tx2="dk2" accent1="accent1" accent2="accent2" accent3="accent3" accent4="accent4" accent5="accent5" accent6="accent6" hlink="hlink" folHlink="folHlink"/>
  <p:sldLayoutIdLst>
    <p:sldLayoutId id="2147484127" r:id="rId1"/>
    <p:sldLayoutId id="2147484117" r:id="rId2"/>
    <p:sldLayoutId id="2147484128" r:id="rId3"/>
    <p:sldLayoutId id="2147484118" r:id="rId4"/>
    <p:sldLayoutId id="2147484119" r:id="rId5"/>
    <p:sldLayoutId id="2147484120" r:id="rId6"/>
    <p:sldLayoutId id="2147484121" r:id="rId7"/>
    <p:sldLayoutId id="2147484122" r:id="rId8"/>
    <p:sldLayoutId id="2147484123" r:id="rId9"/>
    <p:sldLayoutId id="2147484124" r:id="rId10"/>
    <p:sldLayoutId id="2147484125" r:id="rId11"/>
    <p:sldLayoutId id="2147484129" r:id="rId12"/>
    <p:sldLayoutId id="2147484130" r:id="rId13"/>
    <p:sldLayoutId id="2147484126" r:id="rId14"/>
    <p:sldLayoutId id="2147484131" r:id="rId15"/>
    <p:sldLayoutId id="2147484132" r:id="rId16"/>
    <p:sldLayoutId id="2147484133" r:id="rId17"/>
  </p:sldLayoutIdLs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2" fill="hold" grpId="0" nodeType="afterEffect">
                                  <p:stCondLst>
                                    <p:cond delay="0"/>
                                  </p:stCondLst>
                                  <p:childTnLst>
                                    <p:set>
                                      <p:cBhvr>
                                        <p:cTn id="6" dur="1" fill="hold">
                                          <p:stCondLst>
                                            <p:cond delay="0"/>
                                          </p:stCondLst>
                                        </p:cTn>
                                        <p:tgtEl>
                                          <p:spTgt spid="1027"/>
                                        </p:tgtEl>
                                        <p:attrNameLst>
                                          <p:attrName>style.visibility</p:attrName>
                                        </p:attrNameLst>
                                      </p:cBhvr>
                                      <p:to>
                                        <p:strVal val="visible"/>
                                      </p:to>
                                    </p:set>
                                    <p:animEffect transition="in" filter="wipe(right)">
                                      <p:cBhvr>
                                        <p:cTn id="7" dur="500"/>
                                        <p:tgtEl>
                                          <p:spTgt spid="1027"/>
                                        </p:tgtEl>
                                      </p:cBhvr>
                                    </p:animEffect>
                                  </p:childTnLst>
                                </p:cTn>
                              </p:par>
                            </p:childTnLst>
                          </p:cTn>
                        </p:par>
                        <p:par>
                          <p:cTn id="8" fill="hold" nodeType="afterGroup">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028">
                                            <p:txEl>
                                              <p:pRg st="0" end="0"/>
                                            </p:txEl>
                                          </p:spTgt>
                                        </p:tgtEl>
                                        <p:attrNameLst>
                                          <p:attrName>style.visibility</p:attrName>
                                        </p:attrNameLst>
                                      </p:cBhvr>
                                      <p:to>
                                        <p:strVal val="visible"/>
                                      </p:to>
                                    </p:set>
                                    <p:animEffect transition="in" filter="wipe(left)">
                                      <p:cBhvr>
                                        <p:cTn id="11" dur="500"/>
                                        <p:tgtEl>
                                          <p:spTgt spid="1028">
                                            <p:txEl>
                                              <p:pRg st="0" end="0"/>
                                            </p:txEl>
                                          </p:spTgt>
                                        </p:tgtEl>
                                      </p:cBhvr>
                                    </p:animEffect>
                                  </p:childTnLst>
                                </p:cTn>
                              </p:par>
                              <p:par>
                                <p:cTn id="12" presetID="22" presetClass="entr" presetSubtype="8" fill="hold" grpId="0" nodeType="withEffect">
                                  <p:stCondLst>
                                    <p:cond delay="0"/>
                                  </p:stCondLst>
                                  <p:childTnLst>
                                    <p:set>
                                      <p:cBhvr>
                                        <p:cTn id="13" dur="1" fill="hold">
                                          <p:stCondLst>
                                            <p:cond delay="0"/>
                                          </p:stCondLst>
                                        </p:cTn>
                                        <p:tgtEl>
                                          <p:spTgt spid="1028">
                                            <p:txEl>
                                              <p:pRg st="1" end="1"/>
                                            </p:txEl>
                                          </p:spTgt>
                                        </p:tgtEl>
                                        <p:attrNameLst>
                                          <p:attrName>style.visibility</p:attrName>
                                        </p:attrNameLst>
                                      </p:cBhvr>
                                      <p:to>
                                        <p:strVal val="visible"/>
                                      </p:to>
                                    </p:set>
                                    <p:animEffect transition="in" filter="wipe(left)">
                                      <p:cBhvr>
                                        <p:cTn id="14" dur="500"/>
                                        <p:tgtEl>
                                          <p:spTgt spid="1028">
                                            <p:txEl>
                                              <p:pRg st="1" end="1"/>
                                            </p:txEl>
                                          </p:spTgt>
                                        </p:tgtEl>
                                      </p:cBhvr>
                                    </p:animEffect>
                                  </p:childTnLst>
                                </p:cTn>
                              </p:par>
                              <p:par>
                                <p:cTn id="15" presetID="22" presetClass="entr" presetSubtype="8" fill="hold" grpId="0" nodeType="withEffect">
                                  <p:stCondLst>
                                    <p:cond delay="0"/>
                                  </p:stCondLst>
                                  <p:childTnLst>
                                    <p:set>
                                      <p:cBhvr>
                                        <p:cTn id="16" dur="1" fill="hold">
                                          <p:stCondLst>
                                            <p:cond delay="0"/>
                                          </p:stCondLst>
                                        </p:cTn>
                                        <p:tgtEl>
                                          <p:spTgt spid="1028">
                                            <p:txEl>
                                              <p:pRg st="2" end="2"/>
                                            </p:txEl>
                                          </p:spTgt>
                                        </p:tgtEl>
                                        <p:attrNameLst>
                                          <p:attrName>style.visibility</p:attrName>
                                        </p:attrNameLst>
                                      </p:cBhvr>
                                      <p:to>
                                        <p:strVal val="visible"/>
                                      </p:to>
                                    </p:set>
                                    <p:animEffect transition="in" filter="wipe(left)">
                                      <p:cBhvr>
                                        <p:cTn id="17" dur="500"/>
                                        <p:tgtEl>
                                          <p:spTgt spid="1028">
                                            <p:txEl>
                                              <p:pRg st="2" end="2"/>
                                            </p:txEl>
                                          </p:spTgt>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1028">
                                            <p:txEl>
                                              <p:pRg st="3" end="3"/>
                                            </p:txEl>
                                          </p:spTgt>
                                        </p:tgtEl>
                                        <p:attrNameLst>
                                          <p:attrName>style.visibility</p:attrName>
                                        </p:attrNameLst>
                                      </p:cBhvr>
                                      <p:to>
                                        <p:strVal val="visible"/>
                                      </p:to>
                                    </p:set>
                                    <p:animEffect transition="in" filter="wipe(left)">
                                      <p:cBhvr>
                                        <p:cTn id="20" dur="500"/>
                                        <p:tgtEl>
                                          <p:spTgt spid="1028">
                                            <p:txEl>
                                              <p:pRg st="3" end="3"/>
                                            </p:txEl>
                                          </p:spTgt>
                                        </p:tgtEl>
                                      </p:cBhvr>
                                    </p:animEffect>
                                  </p:childTnLst>
                                </p:cTn>
                              </p:par>
                              <p:par>
                                <p:cTn id="21" presetID="22" presetClass="entr" presetSubtype="8" fill="hold" grpId="0" nodeType="withEffect">
                                  <p:stCondLst>
                                    <p:cond delay="0"/>
                                  </p:stCondLst>
                                  <p:childTnLst>
                                    <p:set>
                                      <p:cBhvr>
                                        <p:cTn id="22" dur="1" fill="hold">
                                          <p:stCondLst>
                                            <p:cond delay="0"/>
                                          </p:stCondLst>
                                        </p:cTn>
                                        <p:tgtEl>
                                          <p:spTgt spid="1028">
                                            <p:txEl>
                                              <p:pRg st="4" end="4"/>
                                            </p:txEl>
                                          </p:spTgt>
                                        </p:tgtEl>
                                        <p:attrNameLst>
                                          <p:attrName>style.visibility</p:attrName>
                                        </p:attrNameLst>
                                      </p:cBhvr>
                                      <p:to>
                                        <p:strVal val="visible"/>
                                      </p:to>
                                    </p:set>
                                    <p:animEffect transition="in" filter="wipe(left)">
                                      <p:cBhvr>
                                        <p:cTn id="23" dur="500"/>
                                        <p:tgtEl>
                                          <p:spTgt spid="1028">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 grpId="0" autoUpdateAnimBg="0"/>
      <p:bldP spid="1028" grpId="0" build="p" autoUpdateAnimBg="0" advAuto="0">
        <p:tmplLst>
          <p:tmpl lvl="1">
            <p:tnLst>
              <p:par>
                <p:cTn presetID="22" presetClass="entr" presetSubtype="8" fill="hold" nodeType="afterEffect">
                  <p:stCondLst>
                    <p:cond delay="0"/>
                  </p:stCondLst>
                  <p:childTnLst>
                    <p:set>
                      <p:cBhvr>
                        <p:cTn dur="1" fill="hold">
                          <p:stCondLst>
                            <p:cond delay="0"/>
                          </p:stCondLst>
                        </p:cTn>
                        <p:tgtEl>
                          <p:spTgt spid="1028"/>
                        </p:tgtEl>
                        <p:attrNameLst>
                          <p:attrName>style.visibility</p:attrName>
                        </p:attrNameLst>
                      </p:cBhvr>
                      <p:to>
                        <p:strVal val="visible"/>
                      </p:to>
                    </p:set>
                    <p:animEffect transition="in" filter="wipe(left)">
                      <p:cBhvr>
                        <p:cTn dur="500"/>
                        <p:tgtEl>
                          <p:spTgt spid="1028"/>
                        </p:tgtEl>
                      </p:cBhvr>
                    </p:animEffect>
                  </p:childTnLst>
                </p:cTn>
              </p:par>
            </p:tnLst>
          </p:tmpl>
          <p:tmpl lvl="2">
            <p:tnLst>
              <p:par>
                <p:cTn presetID="22" presetClass="entr" presetSubtype="8" fill="hold" nodeType="withEffect">
                  <p:stCondLst>
                    <p:cond delay="0"/>
                  </p:stCondLst>
                  <p:childTnLst>
                    <p:set>
                      <p:cBhvr>
                        <p:cTn dur="1" fill="hold">
                          <p:stCondLst>
                            <p:cond delay="0"/>
                          </p:stCondLst>
                        </p:cTn>
                        <p:tgtEl>
                          <p:spTgt spid="1028"/>
                        </p:tgtEl>
                        <p:attrNameLst>
                          <p:attrName>style.visibility</p:attrName>
                        </p:attrNameLst>
                      </p:cBhvr>
                      <p:to>
                        <p:strVal val="visible"/>
                      </p:to>
                    </p:set>
                    <p:animEffect transition="in" filter="wipe(left)">
                      <p:cBhvr>
                        <p:cTn dur="500"/>
                        <p:tgtEl>
                          <p:spTgt spid="1028"/>
                        </p:tgtEl>
                      </p:cBhvr>
                    </p:animEffect>
                  </p:childTnLst>
                </p:cTn>
              </p:par>
            </p:tnLst>
          </p:tmpl>
          <p:tmpl lvl="3">
            <p:tnLst>
              <p:par>
                <p:cTn presetID="22" presetClass="entr" presetSubtype="8" fill="hold" nodeType="withEffect">
                  <p:stCondLst>
                    <p:cond delay="0"/>
                  </p:stCondLst>
                  <p:childTnLst>
                    <p:set>
                      <p:cBhvr>
                        <p:cTn dur="1" fill="hold">
                          <p:stCondLst>
                            <p:cond delay="0"/>
                          </p:stCondLst>
                        </p:cTn>
                        <p:tgtEl>
                          <p:spTgt spid="1028"/>
                        </p:tgtEl>
                        <p:attrNameLst>
                          <p:attrName>style.visibility</p:attrName>
                        </p:attrNameLst>
                      </p:cBhvr>
                      <p:to>
                        <p:strVal val="visible"/>
                      </p:to>
                    </p:set>
                    <p:animEffect transition="in" filter="wipe(left)">
                      <p:cBhvr>
                        <p:cTn dur="500"/>
                        <p:tgtEl>
                          <p:spTgt spid="1028"/>
                        </p:tgtEl>
                      </p:cBhvr>
                    </p:animEffect>
                  </p:childTnLst>
                </p:cTn>
              </p:par>
            </p:tnLst>
          </p:tmpl>
          <p:tmpl lvl="4">
            <p:tnLst>
              <p:par>
                <p:cTn presetID="22" presetClass="entr" presetSubtype="8" fill="hold" nodeType="withEffect">
                  <p:stCondLst>
                    <p:cond delay="0"/>
                  </p:stCondLst>
                  <p:childTnLst>
                    <p:set>
                      <p:cBhvr>
                        <p:cTn dur="1" fill="hold">
                          <p:stCondLst>
                            <p:cond delay="0"/>
                          </p:stCondLst>
                        </p:cTn>
                        <p:tgtEl>
                          <p:spTgt spid="1028"/>
                        </p:tgtEl>
                        <p:attrNameLst>
                          <p:attrName>style.visibility</p:attrName>
                        </p:attrNameLst>
                      </p:cBhvr>
                      <p:to>
                        <p:strVal val="visible"/>
                      </p:to>
                    </p:set>
                    <p:animEffect transition="in" filter="wipe(left)">
                      <p:cBhvr>
                        <p:cTn dur="500"/>
                        <p:tgtEl>
                          <p:spTgt spid="1028"/>
                        </p:tgtEl>
                      </p:cBhvr>
                    </p:animEffect>
                  </p:childTnLst>
                </p:cTn>
              </p:par>
            </p:tnLst>
          </p:tmpl>
          <p:tmpl lvl="5">
            <p:tnLst>
              <p:par>
                <p:cTn presetID="22" presetClass="entr" presetSubtype="8" fill="hold" nodeType="withEffect">
                  <p:stCondLst>
                    <p:cond delay="0"/>
                  </p:stCondLst>
                  <p:childTnLst>
                    <p:set>
                      <p:cBhvr>
                        <p:cTn dur="1" fill="hold">
                          <p:stCondLst>
                            <p:cond delay="0"/>
                          </p:stCondLst>
                        </p:cTn>
                        <p:tgtEl>
                          <p:spTgt spid="1028"/>
                        </p:tgtEl>
                        <p:attrNameLst>
                          <p:attrName>style.visibility</p:attrName>
                        </p:attrNameLst>
                      </p:cBhvr>
                      <p:to>
                        <p:strVal val="visible"/>
                      </p:to>
                    </p:set>
                    <p:animEffect transition="in" filter="wipe(left)">
                      <p:cBhvr>
                        <p:cTn dur="500"/>
                        <p:tgtEl>
                          <p:spTgt spid="1028"/>
                        </p:tgtEl>
                      </p:cBhvr>
                    </p:animEffect>
                  </p:childTnLst>
                </p:cTn>
              </p:par>
            </p:tnLst>
          </p:tmpl>
        </p:tmplLst>
      </p:bldP>
    </p:bldLst>
  </p:timing>
  <p:txStyles>
    <p:titleStyle>
      <a:lvl1pPr algn="r" rtl="0" eaLnBrk="1" fontAlgn="base" hangingPunct="1">
        <a:spcBef>
          <a:spcPct val="0"/>
        </a:spcBef>
        <a:spcAft>
          <a:spcPct val="0"/>
        </a:spcAft>
        <a:defRPr sz="3600">
          <a:solidFill>
            <a:srgbClr val="FFCC00"/>
          </a:solidFill>
          <a:latin typeface="+mj-lt"/>
          <a:ea typeface="ＭＳ Ｐゴシック" charset="0"/>
          <a:cs typeface="ＭＳ Ｐゴシック" charset="0"/>
        </a:defRPr>
      </a:lvl1pPr>
      <a:lvl2pPr algn="r" rtl="0" eaLnBrk="1" fontAlgn="base" hangingPunct="1">
        <a:spcBef>
          <a:spcPct val="0"/>
        </a:spcBef>
        <a:spcAft>
          <a:spcPct val="0"/>
        </a:spcAft>
        <a:defRPr sz="3600">
          <a:solidFill>
            <a:srgbClr val="FFCC00"/>
          </a:solidFill>
          <a:latin typeface="Arial" charset="0"/>
          <a:ea typeface="ＭＳ Ｐゴシック" charset="0"/>
          <a:cs typeface="ＭＳ Ｐゴシック" charset="0"/>
        </a:defRPr>
      </a:lvl2pPr>
      <a:lvl3pPr algn="r" rtl="0" eaLnBrk="1" fontAlgn="base" hangingPunct="1">
        <a:spcBef>
          <a:spcPct val="0"/>
        </a:spcBef>
        <a:spcAft>
          <a:spcPct val="0"/>
        </a:spcAft>
        <a:defRPr sz="3600">
          <a:solidFill>
            <a:srgbClr val="FFCC00"/>
          </a:solidFill>
          <a:latin typeface="Arial" charset="0"/>
          <a:ea typeface="ＭＳ Ｐゴシック" charset="0"/>
          <a:cs typeface="ＭＳ Ｐゴシック" charset="0"/>
        </a:defRPr>
      </a:lvl3pPr>
      <a:lvl4pPr algn="r" rtl="0" eaLnBrk="1" fontAlgn="base" hangingPunct="1">
        <a:spcBef>
          <a:spcPct val="0"/>
        </a:spcBef>
        <a:spcAft>
          <a:spcPct val="0"/>
        </a:spcAft>
        <a:defRPr sz="3600">
          <a:solidFill>
            <a:srgbClr val="FFCC00"/>
          </a:solidFill>
          <a:latin typeface="Arial" charset="0"/>
          <a:ea typeface="ＭＳ Ｐゴシック" charset="0"/>
          <a:cs typeface="ＭＳ Ｐゴシック" charset="0"/>
        </a:defRPr>
      </a:lvl4pPr>
      <a:lvl5pPr algn="r" rtl="0" eaLnBrk="1" fontAlgn="base" hangingPunct="1">
        <a:spcBef>
          <a:spcPct val="0"/>
        </a:spcBef>
        <a:spcAft>
          <a:spcPct val="0"/>
        </a:spcAft>
        <a:defRPr sz="3600">
          <a:solidFill>
            <a:srgbClr val="FFCC00"/>
          </a:solidFill>
          <a:latin typeface="Arial" charset="0"/>
          <a:ea typeface="ＭＳ Ｐゴシック" charset="0"/>
          <a:cs typeface="ＭＳ Ｐゴシック" charset="0"/>
        </a:defRPr>
      </a:lvl5pPr>
      <a:lvl6pPr marL="457090" algn="r" rtl="0" eaLnBrk="1" fontAlgn="base" hangingPunct="1">
        <a:spcBef>
          <a:spcPct val="0"/>
        </a:spcBef>
        <a:spcAft>
          <a:spcPct val="0"/>
        </a:spcAft>
        <a:defRPr sz="3600">
          <a:solidFill>
            <a:srgbClr val="FFCC00"/>
          </a:solidFill>
          <a:latin typeface="Arial" charset="0"/>
        </a:defRPr>
      </a:lvl6pPr>
      <a:lvl7pPr marL="914180" algn="r" rtl="0" eaLnBrk="1" fontAlgn="base" hangingPunct="1">
        <a:spcBef>
          <a:spcPct val="0"/>
        </a:spcBef>
        <a:spcAft>
          <a:spcPct val="0"/>
        </a:spcAft>
        <a:defRPr sz="3600">
          <a:solidFill>
            <a:srgbClr val="FFCC00"/>
          </a:solidFill>
          <a:latin typeface="Arial" charset="0"/>
        </a:defRPr>
      </a:lvl7pPr>
      <a:lvl8pPr marL="1371270" algn="r" rtl="0" eaLnBrk="1" fontAlgn="base" hangingPunct="1">
        <a:spcBef>
          <a:spcPct val="0"/>
        </a:spcBef>
        <a:spcAft>
          <a:spcPct val="0"/>
        </a:spcAft>
        <a:defRPr sz="3600">
          <a:solidFill>
            <a:srgbClr val="FFCC00"/>
          </a:solidFill>
          <a:latin typeface="Arial" charset="0"/>
        </a:defRPr>
      </a:lvl8pPr>
      <a:lvl9pPr marL="1828361" algn="r" rtl="0" eaLnBrk="1" fontAlgn="base" hangingPunct="1">
        <a:spcBef>
          <a:spcPct val="0"/>
        </a:spcBef>
        <a:spcAft>
          <a:spcPct val="0"/>
        </a:spcAft>
        <a:defRPr sz="3600">
          <a:solidFill>
            <a:srgbClr val="FFCC00"/>
          </a:solidFill>
          <a:latin typeface="Arial" charset="0"/>
        </a:defRPr>
      </a:lvl9pPr>
    </p:titleStyle>
    <p:bodyStyle>
      <a:lvl1pPr marL="341313" indent="-341313" algn="l" rtl="0" eaLnBrk="1" fontAlgn="base" hangingPunct="1">
        <a:spcBef>
          <a:spcPct val="20000"/>
        </a:spcBef>
        <a:spcAft>
          <a:spcPct val="0"/>
        </a:spcAft>
        <a:buChar char="•"/>
        <a:defRPr sz="2600">
          <a:solidFill>
            <a:schemeClr val="tx1"/>
          </a:solidFill>
          <a:latin typeface="+mn-lt"/>
          <a:ea typeface="ＭＳ Ｐゴシック" charset="0"/>
          <a:cs typeface="ＭＳ Ｐゴシック" charset="0"/>
        </a:defRPr>
      </a:lvl1pPr>
      <a:lvl2pPr marL="741363" indent="-284163" algn="l" rtl="0" eaLnBrk="1" fontAlgn="base" hangingPunct="1">
        <a:spcBef>
          <a:spcPct val="20000"/>
        </a:spcBef>
        <a:spcAft>
          <a:spcPct val="0"/>
        </a:spcAft>
        <a:buChar char="–"/>
        <a:defRPr sz="2600">
          <a:solidFill>
            <a:schemeClr val="tx1"/>
          </a:solidFill>
          <a:latin typeface="+mn-lt"/>
          <a:ea typeface="ＭＳ Ｐゴシック" charset="0"/>
        </a:defRPr>
      </a:lvl2pPr>
      <a:lvl3pPr marL="1141413" indent="-227013" algn="l" rtl="0" eaLnBrk="1" fontAlgn="base" hangingPunct="1">
        <a:spcBef>
          <a:spcPct val="20000"/>
        </a:spcBef>
        <a:spcAft>
          <a:spcPct val="0"/>
        </a:spcAft>
        <a:buChar char="•"/>
        <a:defRPr sz="2600">
          <a:solidFill>
            <a:schemeClr val="tx1"/>
          </a:solidFill>
          <a:latin typeface="+mn-lt"/>
          <a:ea typeface="ＭＳ Ｐゴシック" charset="0"/>
        </a:defRPr>
      </a:lvl3pPr>
      <a:lvl4pPr marL="1598613" indent="-227013" algn="l" rtl="0" eaLnBrk="1" fontAlgn="base" hangingPunct="1">
        <a:spcBef>
          <a:spcPct val="20000"/>
        </a:spcBef>
        <a:spcAft>
          <a:spcPct val="0"/>
        </a:spcAft>
        <a:buChar char="–"/>
        <a:defRPr sz="2600">
          <a:solidFill>
            <a:schemeClr val="tx1"/>
          </a:solidFill>
          <a:latin typeface="+mn-lt"/>
          <a:ea typeface="ＭＳ Ｐゴシック" charset="0"/>
        </a:defRPr>
      </a:lvl4pPr>
      <a:lvl5pPr marL="2055813" indent="-227013" algn="l" rtl="0" eaLnBrk="1" fontAlgn="base" hangingPunct="1">
        <a:spcBef>
          <a:spcPct val="20000"/>
        </a:spcBef>
        <a:spcAft>
          <a:spcPct val="0"/>
        </a:spcAft>
        <a:buChar char="»"/>
        <a:defRPr sz="2600">
          <a:solidFill>
            <a:schemeClr val="tx1"/>
          </a:solidFill>
          <a:latin typeface="+mn-lt"/>
          <a:ea typeface="ＭＳ Ｐゴシック" charset="0"/>
        </a:defRPr>
      </a:lvl5pPr>
      <a:lvl6pPr marL="2513996" indent="-228545" algn="l" rtl="0" eaLnBrk="1" fontAlgn="base" hangingPunct="1">
        <a:spcBef>
          <a:spcPct val="20000"/>
        </a:spcBef>
        <a:spcAft>
          <a:spcPct val="0"/>
        </a:spcAft>
        <a:buChar char="»"/>
        <a:defRPr sz="2600">
          <a:solidFill>
            <a:schemeClr val="tx1"/>
          </a:solidFill>
          <a:latin typeface="+mn-lt"/>
        </a:defRPr>
      </a:lvl6pPr>
      <a:lvl7pPr marL="2971086" indent="-228545" algn="l" rtl="0" eaLnBrk="1" fontAlgn="base" hangingPunct="1">
        <a:spcBef>
          <a:spcPct val="20000"/>
        </a:spcBef>
        <a:spcAft>
          <a:spcPct val="0"/>
        </a:spcAft>
        <a:buChar char="»"/>
        <a:defRPr sz="2600">
          <a:solidFill>
            <a:schemeClr val="tx1"/>
          </a:solidFill>
          <a:latin typeface="+mn-lt"/>
        </a:defRPr>
      </a:lvl7pPr>
      <a:lvl8pPr marL="3428178" indent="-228545" algn="l" rtl="0" eaLnBrk="1" fontAlgn="base" hangingPunct="1">
        <a:spcBef>
          <a:spcPct val="20000"/>
        </a:spcBef>
        <a:spcAft>
          <a:spcPct val="0"/>
        </a:spcAft>
        <a:buChar char="»"/>
        <a:defRPr sz="2600">
          <a:solidFill>
            <a:schemeClr val="tx1"/>
          </a:solidFill>
          <a:latin typeface="+mn-lt"/>
        </a:defRPr>
      </a:lvl8pPr>
      <a:lvl9pPr marL="3885268" indent="-228545" algn="l" rtl="0" eaLnBrk="1" fontAlgn="base" hangingPunct="1">
        <a:spcBef>
          <a:spcPct val="20000"/>
        </a:spcBef>
        <a:spcAft>
          <a:spcPct val="0"/>
        </a:spcAft>
        <a:buChar char="»"/>
        <a:defRPr sz="2600">
          <a:solidFill>
            <a:schemeClr val="tx1"/>
          </a:solidFill>
          <a:latin typeface="+mn-lt"/>
        </a:defRPr>
      </a:lvl9pPr>
    </p:bodyStyle>
    <p:otherStyle>
      <a:defPPr>
        <a:defRPr lang="en-US"/>
      </a:defPPr>
      <a:lvl1pPr marL="0" algn="l" defTabSz="914180" rtl="0" eaLnBrk="1" latinLnBrk="0" hangingPunct="1">
        <a:defRPr sz="1800" kern="1200">
          <a:solidFill>
            <a:schemeClr val="tx1"/>
          </a:solidFill>
          <a:latin typeface="+mn-lt"/>
          <a:ea typeface="+mn-ea"/>
          <a:cs typeface="+mn-cs"/>
        </a:defRPr>
      </a:lvl1pPr>
      <a:lvl2pPr marL="457090" algn="l" defTabSz="914180" rtl="0" eaLnBrk="1" latinLnBrk="0" hangingPunct="1">
        <a:defRPr sz="1800" kern="1200">
          <a:solidFill>
            <a:schemeClr val="tx1"/>
          </a:solidFill>
          <a:latin typeface="+mn-lt"/>
          <a:ea typeface="+mn-ea"/>
          <a:cs typeface="+mn-cs"/>
        </a:defRPr>
      </a:lvl2pPr>
      <a:lvl3pPr marL="914180" algn="l" defTabSz="914180" rtl="0" eaLnBrk="1" latinLnBrk="0" hangingPunct="1">
        <a:defRPr sz="1800" kern="1200">
          <a:solidFill>
            <a:schemeClr val="tx1"/>
          </a:solidFill>
          <a:latin typeface="+mn-lt"/>
          <a:ea typeface="+mn-ea"/>
          <a:cs typeface="+mn-cs"/>
        </a:defRPr>
      </a:lvl3pPr>
      <a:lvl4pPr marL="1371270" algn="l" defTabSz="914180" rtl="0" eaLnBrk="1" latinLnBrk="0" hangingPunct="1">
        <a:defRPr sz="1800" kern="1200">
          <a:solidFill>
            <a:schemeClr val="tx1"/>
          </a:solidFill>
          <a:latin typeface="+mn-lt"/>
          <a:ea typeface="+mn-ea"/>
          <a:cs typeface="+mn-cs"/>
        </a:defRPr>
      </a:lvl4pPr>
      <a:lvl5pPr marL="1828361" algn="l" defTabSz="914180" rtl="0" eaLnBrk="1" latinLnBrk="0" hangingPunct="1">
        <a:defRPr sz="1800" kern="1200">
          <a:solidFill>
            <a:schemeClr val="tx1"/>
          </a:solidFill>
          <a:latin typeface="+mn-lt"/>
          <a:ea typeface="+mn-ea"/>
          <a:cs typeface="+mn-cs"/>
        </a:defRPr>
      </a:lvl5pPr>
      <a:lvl6pPr marL="2285451" algn="l" defTabSz="914180" rtl="0" eaLnBrk="1" latinLnBrk="0" hangingPunct="1">
        <a:defRPr sz="1800" kern="1200">
          <a:solidFill>
            <a:schemeClr val="tx1"/>
          </a:solidFill>
          <a:latin typeface="+mn-lt"/>
          <a:ea typeface="+mn-ea"/>
          <a:cs typeface="+mn-cs"/>
        </a:defRPr>
      </a:lvl6pPr>
      <a:lvl7pPr marL="2742542" algn="l" defTabSz="914180" rtl="0" eaLnBrk="1" latinLnBrk="0" hangingPunct="1">
        <a:defRPr sz="1800" kern="1200">
          <a:solidFill>
            <a:schemeClr val="tx1"/>
          </a:solidFill>
          <a:latin typeface="+mn-lt"/>
          <a:ea typeface="+mn-ea"/>
          <a:cs typeface="+mn-cs"/>
        </a:defRPr>
      </a:lvl7pPr>
      <a:lvl8pPr marL="3199632" algn="l" defTabSz="914180" rtl="0" eaLnBrk="1" latinLnBrk="0" hangingPunct="1">
        <a:defRPr sz="1800" kern="1200">
          <a:solidFill>
            <a:schemeClr val="tx1"/>
          </a:solidFill>
          <a:latin typeface="+mn-lt"/>
          <a:ea typeface="+mn-ea"/>
          <a:cs typeface="+mn-cs"/>
        </a:defRPr>
      </a:lvl8pPr>
      <a:lvl9pPr marL="3656722" algn="l" defTabSz="91418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mailto:dwrh@berkeley.edu"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em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em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em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em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em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em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em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emf"/><Relationship Id="rId3" Type="http://schemas.openxmlformats.org/officeDocument/2006/relationships/image" Target="../media/image28.em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em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30.em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em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emf"/></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1" Type="http://schemas.openxmlformats.org/officeDocument/2006/relationships/slideLayout" Target="../slideLayouts/slideLayout16.xml"/><Relationship Id="rId2" Type="http://schemas.openxmlformats.org/officeDocument/2006/relationships/notesSlide" Target="../notesSlides/notesSlide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33.emf"/></Relationships>
</file>

<file path=ppt/slides/_rels/slide31.xml.rels><?xml version="1.0" encoding="UTF-8" standalone="yes"?>
<Relationships xmlns="http://schemas.openxmlformats.org/package/2006/relationships"><Relationship Id="rId3" Type="http://schemas.openxmlformats.org/officeDocument/2006/relationships/image" Target="../media/image35.emf"/><Relationship Id="rId4" Type="http://schemas.openxmlformats.org/officeDocument/2006/relationships/image" Target="../media/image36.emf"/><Relationship Id="rId1" Type="http://schemas.openxmlformats.org/officeDocument/2006/relationships/slideLayout" Target="../slideLayouts/slideLayout2.xml"/><Relationship Id="rId2" Type="http://schemas.openxmlformats.org/officeDocument/2006/relationships/image" Target="../media/image34.emf"/></Relationships>
</file>

<file path=ppt/slides/_rels/slide32.xml.rels><?xml version="1.0" encoding="UTF-8" standalone="yes"?>
<Relationships xmlns="http://schemas.openxmlformats.org/package/2006/relationships"><Relationship Id="rId3" Type="http://schemas.openxmlformats.org/officeDocument/2006/relationships/image" Target="../media/image38.emf"/><Relationship Id="rId4" Type="http://schemas.openxmlformats.org/officeDocument/2006/relationships/image" Target="../media/image39.emf"/><Relationship Id="rId1" Type="http://schemas.openxmlformats.org/officeDocument/2006/relationships/slideLayout" Target="../slideLayouts/slideLayout2.xml"/><Relationship Id="rId2" Type="http://schemas.openxmlformats.org/officeDocument/2006/relationships/image" Target="../media/image3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41.em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4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43.emf"/></Relationships>
</file>

<file path=ppt/slides/_rels/slide4.xml.rels><?xml version="1.0" encoding="UTF-8" standalone="yes"?>
<Relationships xmlns="http://schemas.openxmlformats.org/package/2006/relationships"><Relationship Id="rId3" Type="http://schemas.openxmlformats.org/officeDocument/2006/relationships/image" Target="../media/image5.wmf"/><Relationship Id="rId4" Type="http://schemas.openxmlformats.org/officeDocument/2006/relationships/image" Target="../media/image6.wmf"/><Relationship Id="rId5" Type="http://schemas.openxmlformats.org/officeDocument/2006/relationships/image" Target="../media/image7.wmf"/><Relationship Id="rId6" Type="http://schemas.openxmlformats.org/officeDocument/2006/relationships/image" Target="../media/image8.wmf"/><Relationship Id="rId7" Type="http://schemas.openxmlformats.org/officeDocument/2006/relationships/image" Target="../media/image9.png"/><Relationship Id="rId1" Type="http://schemas.openxmlformats.org/officeDocument/2006/relationships/slideLayout" Target="../slideLayouts/slideLayout15.xml"/><Relationship Id="rId2" Type="http://schemas.openxmlformats.org/officeDocument/2006/relationships/notesSlide" Target="../notesSlides/notesSlide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44.em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5.emf"/></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46.emf"/></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47.e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wmf"/></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48.emf"/></Relationships>
</file>

<file path=ppt/slides/_rels/slide51.xml.rels><?xml version="1.0" encoding="UTF-8" standalone="yes"?>
<Relationships xmlns="http://schemas.openxmlformats.org/package/2006/relationships"><Relationship Id="rId3" Type="http://schemas.openxmlformats.org/officeDocument/2006/relationships/image" Target="../media/image50.emf"/><Relationship Id="rId4" Type="http://schemas.openxmlformats.org/officeDocument/2006/relationships/image" Target="../media/image51.emf"/><Relationship Id="rId1" Type="http://schemas.openxmlformats.org/officeDocument/2006/relationships/slideLayout" Target="../slideLayouts/slideLayout17.xml"/><Relationship Id="rId2" Type="http://schemas.openxmlformats.org/officeDocument/2006/relationships/image" Target="../media/image49.emf"/></Relationships>
</file>

<file path=ppt/slides/_rels/slide52.xml.rels><?xml version="1.0" encoding="UTF-8" standalone="yes"?>
<Relationships xmlns="http://schemas.openxmlformats.org/package/2006/relationships"><Relationship Id="rId3" Type="http://schemas.openxmlformats.org/officeDocument/2006/relationships/image" Target="../media/image53.emf"/><Relationship Id="rId4" Type="http://schemas.openxmlformats.org/officeDocument/2006/relationships/image" Target="../media/image54.emf"/><Relationship Id="rId5" Type="http://schemas.openxmlformats.org/officeDocument/2006/relationships/image" Target="../media/image55.emf"/><Relationship Id="rId1" Type="http://schemas.openxmlformats.org/officeDocument/2006/relationships/slideLayout" Target="../slideLayouts/slideLayout17.xml"/><Relationship Id="rId2" Type="http://schemas.openxmlformats.org/officeDocument/2006/relationships/image" Target="../media/image52.emf"/></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56.emf"/></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57.emf"/></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58.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59.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wm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em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p:cNvSpPr txBox="1">
            <a:spLocks noChangeArrowheads="1"/>
          </p:cNvSpPr>
          <p:nvPr/>
        </p:nvSpPr>
        <p:spPr bwMode="auto">
          <a:xfrm>
            <a:off x="76200" y="2667000"/>
            <a:ext cx="8991600" cy="1600200"/>
          </a:xfrm>
          <a:prstGeom prst="rect">
            <a:avLst/>
          </a:prstGeom>
          <a:noFill/>
          <a:ln w="9525">
            <a:noFill/>
            <a:miter lim="800000"/>
            <a:headEnd/>
            <a:tailEnd/>
          </a:ln>
        </p:spPr>
        <p:txBody>
          <a:bodyPr lIns="91436" tIns="45718" rIns="91436" bIns="45718" anchor="ctr"/>
          <a:lstStyle/>
          <a:p>
            <a:pPr algn="ctr" eaLnBrk="1" hangingPunct="1">
              <a:spcBef>
                <a:spcPct val="0"/>
              </a:spcBef>
              <a:defRPr/>
            </a:pPr>
            <a:r>
              <a:rPr lang="en-US" sz="3600" kern="0" dirty="0">
                <a:solidFill>
                  <a:srgbClr val="FFCC00"/>
                </a:solidFill>
                <a:latin typeface="Tahoma" pitchFamily="34" charset="0"/>
                <a:ea typeface="+mj-ea"/>
                <a:cs typeface="+mj-cs"/>
              </a:rPr>
              <a:t>Lecture </a:t>
            </a:r>
            <a:r>
              <a:rPr lang="en-US" sz="3600" kern="0" dirty="0">
                <a:solidFill>
                  <a:srgbClr val="FFCC00"/>
                </a:solidFill>
                <a:latin typeface="Tahoma" pitchFamily="34" charset="0"/>
                <a:ea typeface="+mj-ea"/>
                <a:cs typeface="+mj-cs"/>
              </a:rPr>
              <a:t>4</a:t>
            </a:r>
            <a:endParaRPr lang="en-US" sz="3600" kern="0" dirty="0">
              <a:solidFill>
                <a:srgbClr val="FFCC00"/>
              </a:solidFill>
              <a:latin typeface="Tahoma" pitchFamily="34" charset="0"/>
              <a:ea typeface="+mj-ea"/>
              <a:cs typeface="+mj-cs"/>
            </a:endParaRPr>
          </a:p>
          <a:p>
            <a:pPr algn="ctr" eaLnBrk="1" hangingPunct="1">
              <a:spcBef>
                <a:spcPct val="0"/>
              </a:spcBef>
              <a:defRPr/>
            </a:pPr>
            <a:r>
              <a:rPr lang="en-US" sz="4800" kern="0" dirty="0" smtClean="0">
                <a:solidFill>
                  <a:srgbClr val="FFCC00"/>
                </a:solidFill>
                <a:latin typeface="Tahoma" pitchFamily="34" charset="0"/>
                <a:ea typeface="+mj-ea"/>
                <a:cs typeface="+mj-cs"/>
              </a:rPr>
              <a:t>Research Grade CGE Models</a:t>
            </a:r>
            <a:endParaRPr lang="en-US" sz="4800" kern="0" dirty="0">
              <a:solidFill>
                <a:srgbClr val="FFCC00"/>
              </a:solidFill>
              <a:latin typeface="Tahoma" pitchFamily="34" charset="0"/>
              <a:ea typeface="+mj-ea"/>
              <a:cs typeface="+mj-cs"/>
            </a:endParaRPr>
          </a:p>
        </p:txBody>
      </p:sp>
      <p:sp>
        <p:nvSpPr>
          <p:cNvPr id="4" name="Rectangle 3"/>
          <p:cNvSpPr txBox="1">
            <a:spLocks noChangeArrowheads="1"/>
          </p:cNvSpPr>
          <p:nvPr/>
        </p:nvSpPr>
        <p:spPr bwMode="auto">
          <a:xfrm>
            <a:off x="228600" y="4191000"/>
            <a:ext cx="8731250" cy="773095"/>
          </a:xfrm>
          <a:prstGeom prst="rect">
            <a:avLst/>
          </a:prstGeom>
          <a:noFill/>
          <a:ln>
            <a:noFill/>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36" tIns="45718" rIns="91436" bIns="45718" numCol="1" anchor="t" anchorCtr="0" compatLnSpc="1">
            <a:prstTxWarp prst="textNoShape">
              <a:avLst/>
            </a:prstTxWarp>
          </a:bodyPr>
          <a:lstStyle>
            <a:lvl1pPr marL="0" indent="0" algn="ctr" rtl="0" eaLnBrk="0" fontAlgn="base" hangingPunct="0">
              <a:spcBef>
                <a:spcPct val="20000"/>
              </a:spcBef>
              <a:spcAft>
                <a:spcPct val="0"/>
              </a:spcAft>
              <a:buFontTx/>
              <a:buNone/>
              <a:defRPr sz="2600">
                <a:solidFill>
                  <a:srgbClr val="FFCC00"/>
                </a:solidFill>
                <a:latin typeface="+mn-lt"/>
                <a:ea typeface="ＭＳ Ｐゴシック" charset="0"/>
                <a:cs typeface="+mn-cs"/>
              </a:defRPr>
            </a:lvl1pPr>
            <a:lvl2pPr marL="742950" indent="-285750" algn="l" rtl="0" eaLnBrk="0" fontAlgn="base" hangingPunct="0">
              <a:spcBef>
                <a:spcPct val="20000"/>
              </a:spcBef>
              <a:spcAft>
                <a:spcPct val="0"/>
              </a:spcAft>
              <a:buChar char="–"/>
              <a:defRPr sz="2600">
                <a:solidFill>
                  <a:schemeClr val="tx1"/>
                </a:solidFill>
                <a:latin typeface="+mn-lt"/>
                <a:ea typeface="ＭＳ Ｐゴシック" charset="0"/>
              </a:defRPr>
            </a:lvl2pPr>
            <a:lvl3pPr marL="1143000" indent="-228600" algn="l" rtl="0" eaLnBrk="0" fontAlgn="base" hangingPunct="0">
              <a:spcBef>
                <a:spcPct val="20000"/>
              </a:spcBef>
              <a:spcAft>
                <a:spcPct val="0"/>
              </a:spcAft>
              <a:buChar char="•"/>
              <a:defRPr sz="2600">
                <a:solidFill>
                  <a:schemeClr val="tx1"/>
                </a:solidFill>
                <a:latin typeface="+mn-lt"/>
                <a:ea typeface="ＭＳ Ｐゴシック" charset="0"/>
              </a:defRPr>
            </a:lvl3pPr>
            <a:lvl4pPr marL="1600200" indent="-228600" algn="l" rtl="0" eaLnBrk="0" fontAlgn="base" hangingPunct="0">
              <a:spcBef>
                <a:spcPct val="20000"/>
              </a:spcBef>
              <a:spcAft>
                <a:spcPct val="0"/>
              </a:spcAft>
              <a:buChar char="–"/>
              <a:defRPr sz="2600">
                <a:solidFill>
                  <a:schemeClr val="tx1"/>
                </a:solidFill>
                <a:latin typeface="+mn-lt"/>
                <a:ea typeface="ＭＳ Ｐゴシック" charset="0"/>
              </a:defRPr>
            </a:lvl4pPr>
            <a:lvl5pPr marL="2057400" indent="-228600" algn="l" rtl="0" eaLnBrk="0" fontAlgn="base" hangingPunct="0">
              <a:spcBef>
                <a:spcPct val="20000"/>
              </a:spcBef>
              <a:spcAft>
                <a:spcPct val="0"/>
              </a:spcAft>
              <a:buChar char="»"/>
              <a:defRPr sz="2600">
                <a:solidFill>
                  <a:schemeClr val="tx1"/>
                </a:solidFill>
                <a:latin typeface="+mn-lt"/>
                <a:ea typeface="ＭＳ Ｐゴシック" charset="0"/>
              </a:defRPr>
            </a:lvl5pPr>
            <a:lvl6pPr marL="2514600" indent="-228600" algn="l" rtl="0" eaLnBrk="1" fontAlgn="base" hangingPunct="1">
              <a:spcBef>
                <a:spcPct val="20000"/>
              </a:spcBef>
              <a:spcAft>
                <a:spcPct val="0"/>
              </a:spcAft>
              <a:buChar char="»"/>
              <a:defRPr sz="2600">
                <a:solidFill>
                  <a:schemeClr val="tx1"/>
                </a:solidFill>
                <a:latin typeface="+mn-lt"/>
              </a:defRPr>
            </a:lvl6pPr>
            <a:lvl7pPr marL="2971800" indent="-228600" algn="l" rtl="0" eaLnBrk="1" fontAlgn="base" hangingPunct="1">
              <a:spcBef>
                <a:spcPct val="20000"/>
              </a:spcBef>
              <a:spcAft>
                <a:spcPct val="0"/>
              </a:spcAft>
              <a:buChar char="»"/>
              <a:defRPr sz="2600">
                <a:solidFill>
                  <a:schemeClr val="tx1"/>
                </a:solidFill>
                <a:latin typeface="+mn-lt"/>
              </a:defRPr>
            </a:lvl7pPr>
            <a:lvl8pPr marL="3429000" indent="-228600" algn="l" rtl="0" eaLnBrk="1" fontAlgn="base" hangingPunct="1">
              <a:spcBef>
                <a:spcPct val="20000"/>
              </a:spcBef>
              <a:spcAft>
                <a:spcPct val="0"/>
              </a:spcAft>
              <a:buChar char="»"/>
              <a:defRPr sz="2600">
                <a:solidFill>
                  <a:schemeClr val="tx1"/>
                </a:solidFill>
                <a:latin typeface="+mn-lt"/>
              </a:defRPr>
            </a:lvl8pPr>
            <a:lvl9pPr marL="3886200" indent="-228600" algn="l" rtl="0" eaLnBrk="1" fontAlgn="base" hangingPunct="1">
              <a:spcBef>
                <a:spcPct val="20000"/>
              </a:spcBef>
              <a:spcAft>
                <a:spcPct val="0"/>
              </a:spcAft>
              <a:buChar char="»"/>
              <a:defRPr sz="2600">
                <a:solidFill>
                  <a:schemeClr val="tx1"/>
                </a:solidFill>
                <a:latin typeface="+mn-lt"/>
              </a:defRPr>
            </a:lvl9pPr>
          </a:lstStyle>
          <a:p>
            <a:pPr eaLnBrk="1" hangingPunct="1"/>
            <a:r>
              <a:rPr lang="en-US" sz="2400" i="1" dirty="0" smtClean="0">
                <a:latin typeface="Tahoma" charset="0"/>
                <a:ea typeface="Helvetica" charset="0"/>
                <a:cs typeface="Tahoma" charset="0"/>
              </a:rPr>
              <a:t>David Roland-Holst and Samuel Evans</a:t>
            </a:r>
          </a:p>
          <a:p>
            <a:pPr eaLnBrk="1" hangingPunct="1"/>
            <a:r>
              <a:rPr lang="en-US" sz="2000" i="1" dirty="0" smtClean="0">
                <a:latin typeface="Tahoma" charset="0"/>
                <a:ea typeface="Helvetica" charset="0"/>
                <a:cs typeface="Tahoma" charset="0"/>
              </a:rPr>
              <a:t>UC Berkeley</a:t>
            </a:r>
            <a:endParaRPr lang="en-US" sz="1100" dirty="0" smtClean="0">
              <a:latin typeface="Tahoma" charset="0"/>
              <a:ea typeface="Helvetica" charset="0"/>
              <a:cs typeface="Tahoma" charset="0"/>
            </a:endParaRPr>
          </a:p>
          <a:p>
            <a:pPr eaLnBrk="1" hangingPunct="1"/>
            <a:endParaRPr lang="en-US" sz="1400" dirty="0" smtClean="0">
              <a:latin typeface="Tahoma" charset="0"/>
              <a:ea typeface="Helvetica" charset="0"/>
              <a:cs typeface="Tahoma" charset="0"/>
            </a:endParaRPr>
          </a:p>
          <a:p>
            <a:pPr eaLnBrk="1" hangingPunct="1"/>
            <a:r>
              <a:rPr lang="en-US" sz="1400" dirty="0" smtClean="0">
                <a:latin typeface="Tahoma" charset="0"/>
                <a:ea typeface="Helvetica" charset="0"/>
                <a:cs typeface="Tahoma" charset="0"/>
              </a:rPr>
              <a:t>Computable </a:t>
            </a:r>
            <a:r>
              <a:rPr lang="en-US" sz="1400" dirty="0">
                <a:latin typeface="Tahoma" charset="0"/>
                <a:ea typeface="Helvetica" charset="0"/>
                <a:cs typeface="Tahoma" charset="0"/>
              </a:rPr>
              <a:t>General Equilibrium (CGE) Model Training </a:t>
            </a:r>
            <a:r>
              <a:rPr lang="en-US" sz="1400" dirty="0" smtClean="0">
                <a:latin typeface="Tahoma" charset="0"/>
                <a:ea typeface="Helvetica" charset="0"/>
                <a:cs typeface="Tahoma" charset="0"/>
              </a:rPr>
              <a:t>Workshop</a:t>
            </a:r>
          </a:p>
          <a:p>
            <a:r>
              <a:rPr lang="en-US" sz="1400" dirty="0">
                <a:latin typeface="Tahoma" charset="0"/>
                <a:ea typeface="Helvetica" charset="0"/>
                <a:cs typeface="Tahoma" charset="0"/>
              </a:rPr>
              <a:t>Workshop on Regional Economic Cooperation Database and Modeling</a:t>
            </a:r>
          </a:p>
          <a:p>
            <a:pPr eaLnBrk="1" hangingPunct="1"/>
            <a:r>
              <a:rPr lang="en-US" sz="1400" dirty="0" smtClean="0">
                <a:latin typeface="Tahoma" charset="0"/>
                <a:ea typeface="Helvetica" charset="0"/>
                <a:cs typeface="Tahoma" charset="0"/>
              </a:rPr>
              <a:t>2-4 December 2015</a:t>
            </a:r>
          </a:p>
          <a:p>
            <a:pPr eaLnBrk="1" hangingPunct="1"/>
            <a:r>
              <a:rPr lang="en-US" sz="1400" dirty="0" smtClean="0">
                <a:latin typeface="Tahoma" charset="0"/>
                <a:ea typeface="Helvetica" charset="0"/>
                <a:cs typeface="Tahoma" charset="0"/>
              </a:rPr>
              <a:t>CAREC Institute, Urumqi, PRC</a:t>
            </a:r>
          </a:p>
          <a:p>
            <a:pPr>
              <a:spcBef>
                <a:spcPct val="0"/>
              </a:spcBef>
            </a:pPr>
            <a:r>
              <a:rPr lang="en-US" sz="1400" b="1" i="1" dirty="0">
                <a:hlinkClick r:id="rId2"/>
              </a:rPr>
              <a:t>dwrh@berkeley.edu</a:t>
            </a:r>
            <a:r>
              <a:rPr lang="en-US" sz="1400" b="1" i="1" dirty="0"/>
              <a:t> </a:t>
            </a:r>
            <a:endParaRPr lang="en-US" sz="1400" b="1" i="1" dirty="0"/>
          </a:p>
        </p:txBody>
      </p:sp>
    </p:spTree>
    <p:extLst>
      <p:ext uri="{BB962C8B-B14F-4D97-AF65-F5344CB8AC3E}">
        <p14:creationId xmlns:p14="http://schemas.microsoft.com/office/powerpoint/2010/main" val="117122983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Title 1"/>
          <p:cNvSpPr>
            <a:spLocks noGrp="1"/>
          </p:cNvSpPr>
          <p:nvPr>
            <p:ph type="title"/>
          </p:nvPr>
        </p:nvSpPr>
        <p:spPr>
          <a:xfrm>
            <a:off x="274638" y="68263"/>
            <a:ext cx="8869362" cy="1144587"/>
          </a:xfrm>
        </p:spPr>
        <p:txBody>
          <a:bodyPr/>
          <a:lstStyle/>
          <a:p>
            <a:r>
              <a:rPr lang="en-US" altLang="en-US"/>
              <a:t>Infrastructure: Two Modeling Perspectives</a:t>
            </a:r>
          </a:p>
        </p:txBody>
      </p:sp>
      <p:sp>
        <p:nvSpPr>
          <p:cNvPr id="10242" name="Content Placeholder 2"/>
          <p:cNvSpPr>
            <a:spLocks noGrp="1"/>
          </p:cNvSpPr>
          <p:nvPr>
            <p:ph idx="1"/>
          </p:nvPr>
        </p:nvSpPr>
        <p:spPr/>
        <p:txBody>
          <a:bodyPr/>
          <a:lstStyle/>
          <a:p>
            <a:r>
              <a:rPr lang="en-US" altLang="en-US" dirty="0"/>
              <a:t>Single country – Pakistan		</a:t>
            </a:r>
          </a:p>
          <a:p>
            <a:pPr lvl="1">
              <a:buFont typeface="Wingdings" charset="2"/>
              <a:buChar char="§"/>
            </a:pPr>
            <a:r>
              <a:rPr lang="en-US" altLang="en-US" dirty="0"/>
              <a:t>More detailed incidence and adjustment</a:t>
            </a:r>
          </a:p>
          <a:p>
            <a:pPr lvl="1">
              <a:buFont typeface="Wingdings" charset="2"/>
              <a:buChar char="§"/>
            </a:pPr>
            <a:r>
              <a:rPr lang="en-US" altLang="en-US" dirty="0"/>
              <a:t>Fiscal/finance experimentation</a:t>
            </a:r>
          </a:p>
          <a:p>
            <a:pPr lvl="1">
              <a:buFont typeface="Wingdings" charset="2"/>
              <a:buChar char="§"/>
            </a:pPr>
            <a:r>
              <a:rPr lang="en-US" altLang="en-US" dirty="0"/>
              <a:t>Targeting</a:t>
            </a:r>
          </a:p>
          <a:p>
            <a:r>
              <a:rPr lang="en-US" altLang="en-US" dirty="0"/>
              <a:t>Multi-country – Kazakhstan in </a:t>
            </a:r>
            <a:r>
              <a:rPr lang="en-US" altLang="en-US" dirty="0" smtClean="0"/>
              <a:t>CAREC (next lecture)</a:t>
            </a:r>
            <a:endParaRPr lang="en-US" altLang="en-US" dirty="0"/>
          </a:p>
          <a:p>
            <a:pPr lvl="1">
              <a:buFont typeface="Wingdings" charset="2"/>
              <a:buChar char="§"/>
            </a:pPr>
            <a:r>
              <a:rPr lang="en-US" altLang="en-US" dirty="0"/>
              <a:t>Captures spillovers and shared growth interactions</a:t>
            </a:r>
          </a:p>
          <a:p>
            <a:pPr lvl="1">
              <a:buFont typeface="Wingdings" charset="2"/>
              <a:buChar char="§"/>
            </a:pPr>
            <a:r>
              <a:rPr lang="en-US" altLang="en-US" dirty="0"/>
              <a:t>Supports multilateral policy dialogue and financial analysis</a:t>
            </a:r>
          </a:p>
        </p:txBody>
      </p:sp>
    </p:spTree>
    <p:extLst>
      <p:ext uri="{BB962C8B-B14F-4D97-AF65-F5344CB8AC3E}">
        <p14:creationId xmlns:p14="http://schemas.microsoft.com/office/powerpoint/2010/main" val="679567941"/>
      </p:ext>
    </p:extLst>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Rectangle 2"/>
          <p:cNvSpPr>
            <a:spLocks noGrp="1" noChangeArrowheads="1"/>
          </p:cNvSpPr>
          <p:nvPr>
            <p:ph type="title"/>
          </p:nvPr>
        </p:nvSpPr>
        <p:spPr>
          <a:xfrm>
            <a:off x="304800" y="76200"/>
            <a:ext cx="7772400" cy="1143000"/>
          </a:xfrm>
        </p:spPr>
        <p:txBody>
          <a:bodyPr/>
          <a:lstStyle/>
          <a:p>
            <a:r>
              <a:rPr lang="en-US" altLang="en-US"/>
              <a:t>Pakistan CGE and SAM</a:t>
            </a:r>
          </a:p>
        </p:txBody>
      </p:sp>
      <p:sp>
        <p:nvSpPr>
          <p:cNvPr id="11266" name="Rectangle 3"/>
          <p:cNvSpPr>
            <a:spLocks noGrp="1" noChangeArrowheads="1"/>
          </p:cNvSpPr>
          <p:nvPr>
            <p:ph idx="1"/>
          </p:nvPr>
        </p:nvSpPr>
        <p:spPr>
          <a:xfrm>
            <a:off x="381000" y="1484313"/>
            <a:ext cx="8534400" cy="4687887"/>
          </a:xfrm>
        </p:spPr>
        <p:txBody>
          <a:bodyPr/>
          <a:lstStyle/>
          <a:p>
            <a:pPr>
              <a:lnSpc>
                <a:spcPct val="80000"/>
              </a:lnSpc>
              <a:buFont typeface="Wingdings" charset="2"/>
              <a:buNone/>
            </a:pPr>
            <a:r>
              <a:rPr lang="en-US" altLang="en-US" sz="2400"/>
              <a:t>CGE – a </a:t>
            </a:r>
            <a:r>
              <a:rPr lang="ja-JP" altLang="en-US" sz="2400"/>
              <a:t>“</a:t>
            </a:r>
            <a:r>
              <a:rPr lang="en-US" altLang="ja-JP" sz="2400"/>
              <a:t>plain vanilla</a:t>
            </a:r>
            <a:r>
              <a:rPr lang="ja-JP" altLang="en-US" sz="2400"/>
              <a:t>”</a:t>
            </a:r>
            <a:r>
              <a:rPr lang="en-US" altLang="ja-JP" sz="2400"/>
              <a:t> single country dynamic GE model</a:t>
            </a:r>
          </a:p>
          <a:p>
            <a:pPr>
              <a:lnSpc>
                <a:spcPct val="80000"/>
              </a:lnSpc>
              <a:buFont typeface="Wingdings" charset="2"/>
              <a:buNone/>
            </a:pPr>
            <a:r>
              <a:rPr lang="en-US" altLang="en-US" sz="2400"/>
              <a:t>SAM</a:t>
            </a:r>
          </a:p>
          <a:p>
            <a:pPr>
              <a:lnSpc>
                <a:spcPct val="80000"/>
              </a:lnSpc>
            </a:pPr>
            <a:r>
              <a:rPr lang="en-US" altLang="en-US" sz="2400"/>
              <a:t>82 domestic production activities/ 82 commodities</a:t>
            </a:r>
          </a:p>
          <a:p>
            <a:pPr>
              <a:lnSpc>
                <a:spcPct val="80000"/>
              </a:lnSpc>
            </a:pPr>
            <a:r>
              <a:rPr lang="en-US" altLang="en-US" sz="2400"/>
              <a:t>18 factors of production</a:t>
            </a:r>
          </a:p>
          <a:p>
            <a:pPr lvl="1">
              <a:lnSpc>
                <a:spcPct val="80000"/>
              </a:lnSpc>
              <a:buFont typeface="Wingdings" charset="2"/>
              <a:buChar char="§"/>
            </a:pPr>
            <a:r>
              <a:rPr lang="en-US" altLang="en-US" sz="2400"/>
              <a:t>22 labour categories</a:t>
            </a:r>
          </a:p>
          <a:p>
            <a:pPr lvl="1">
              <a:lnSpc>
                <a:spcPct val="80000"/>
              </a:lnSpc>
              <a:buFont typeface="Wingdings" charset="2"/>
              <a:buChar char="§"/>
            </a:pPr>
            <a:r>
              <a:rPr lang="en-US" altLang="en-US" sz="2400"/>
              <a:t>3 Capital Types</a:t>
            </a:r>
          </a:p>
          <a:p>
            <a:pPr lvl="1">
              <a:lnSpc>
                <a:spcPct val="80000"/>
              </a:lnSpc>
              <a:buFont typeface="Wingdings" charset="2"/>
              <a:buChar char="§"/>
            </a:pPr>
            <a:r>
              <a:rPr lang="en-US" altLang="en-US" sz="2400"/>
              <a:t>Land and Water Resources</a:t>
            </a:r>
          </a:p>
          <a:p>
            <a:pPr>
              <a:lnSpc>
                <a:spcPct val="80000"/>
              </a:lnSpc>
            </a:pPr>
            <a:r>
              <a:rPr lang="en-US" altLang="en-US" sz="2400"/>
              <a:t>19 household types</a:t>
            </a:r>
          </a:p>
          <a:p>
            <a:pPr>
              <a:lnSpc>
                <a:spcPct val="80000"/>
              </a:lnSpc>
            </a:pPr>
            <a:r>
              <a:rPr lang="en-US" altLang="en-US" sz="2400"/>
              <a:t>1 enterprises (Private, Public, and Foreign)</a:t>
            </a:r>
          </a:p>
          <a:p>
            <a:pPr>
              <a:lnSpc>
                <a:spcPct val="80000"/>
              </a:lnSpc>
            </a:pPr>
            <a:r>
              <a:rPr lang="en-US" altLang="en-US" sz="2400"/>
              <a:t>State (detailed fiscal instruments including NCHWIP project finance) </a:t>
            </a:r>
          </a:p>
          <a:p>
            <a:pPr>
              <a:lnSpc>
                <a:spcPct val="80000"/>
              </a:lnSpc>
            </a:pPr>
            <a:r>
              <a:rPr lang="en-US" altLang="en-US" sz="2400"/>
              <a:t>Consolidated capital account</a:t>
            </a:r>
          </a:p>
          <a:p>
            <a:pPr>
              <a:lnSpc>
                <a:spcPct val="80000"/>
              </a:lnSpc>
            </a:pPr>
            <a:r>
              <a:rPr lang="en-US" altLang="en-US" sz="2400"/>
              <a:t>A Rest of World aggregate trading partner</a:t>
            </a:r>
          </a:p>
        </p:txBody>
      </p:sp>
    </p:spTree>
    <p:extLst>
      <p:ext uri="{BB962C8B-B14F-4D97-AF65-F5344CB8AC3E}">
        <p14:creationId xmlns:p14="http://schemas.microsoft.com/office/powerpoint/2010/main" val="1180349641"/>
      </p:ext>
    </p:extLst>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89"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1428750"/>
            <a:ext cx="7162800" cy="542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0" name="Title 1"/>
          <p:cNvSpPr>
            <a:spLocks noGrp="1"/>
          </p:cNvSpPr>
          <p:nvPr>
            <p:ph type="title"/>
          </p:nvPr>
        </p:nvSpPr>
        <p:spPr>
          <a:xfrm>
            <a:off x="0" y="138113"/>
            <a:ext cx="8763000" cy="1143000"/>
          </a:xfrm>
        </p:spPr>
        <p:txBody>
          <a:bodyPr/>
          <a:lstStyle/>
          <a:p>
            <a:r>
              <a:rPr lang="en-US" altLang="en-US" sz="3200"/>
              <a:t>Pakistan Household Real Income Growth</a:t>
            </a:r>
            <a:br>
              <a:rPr lang="en-US" altLang="en-US" sz="3200"/>
            </a:br>
            <a:r>
              <a:rPr lang="en-US" altLang="en-US" sz="3200"/>
              <a:t> (cumulative Over Baseline, 2006-2030)</a:t>
            </a:r>
          </a:p>
        </p:txBody>
      </p:sp>
      <p:sp>
        <p:nvSpPr>
          <p:cNvPr id="27652" name="TextBox 4"/>
          <p:cNvSpPr txBox="1">
            <a:spLocks noChangeArrowheads="1"/>
          </p:cNvSpPr>
          <p:nvPr/>
        </p:nvSpPr>
        <p:spPr bwMode="auto">
          <a:xfrm>
            <a:off x="1676400" y="1752600"/>
            <a:ext cx="67818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Arial" charset="0"/>
                <a:ea typeface="ＭＳ Ｐゴシック" charset="-128"/>
              </a:defRPr>
            </a:lvl1pPr>
            <a:lvl2pPr marL="742950" indent="-285750">
              <a:defRPr sz="2800">
                <a:solidFill>
                  <a:schemeClr val="tx1"/>
                </a:solidFill>
                <a:latin typeface="Arial" charset="0"/>
                <a:ea typeface="ＭＳ Ｐゴシック" charset="-128"/>
              </a:defRPr>
            </a:lvl2pPr>
            <a:lvl3pPr marL="1143000" indent="-228600">
              <a:defRPr sz="2800">
                <a:solidFill>
                  <a:schemeClr val="tx1"/>
                </a:solidFill>
                <a:latin typeface="Arial" charset="0"/>
                <a:ea typeface="ＭＳ Ｐゴシック" charset="-128"/>
              </a:defRPr>
            </a:lvl3pPr>
            <a:lvl4pPr marL="1600200" indent="-228600">
              <a:defRPr sz="2800">
                <a:solidFill>
                  <a:schemeClr val="tx1"/>
                </a:solidFill>
                <a:latin typeface="Arial" charset="0"/>
                <a:ea typeface="ＭＳ Ｐゴシック" charset="-128"/>
              </a:defRPr>
            </a:lvl4pPr>
            <a:lvl5pPr marL="2057400" indent="-228600">
              <a:defRPr sz="2800">
                <a:solidFill>
                  <a:schemeClr val="tx1"/>
                </a:solidFill>
                <a:latin typeface="Arial" charset="0"/>
                <a:ea typeface="ＭＳ Ｐゴシック" charset="-128"/>
              </a:defRPr>
            </a:lvl5pPr>
            <a:lvl6pPr marL="2514600" indent="-228600" eaLnBrk="0" fontAlgn="base" hangingPunct="0">
              <a:spcBef>
                <a:spcPct val="20000"/>
              </a:spcBef>
              <a:spcAft>
                <a:spcPct val="0"/>
              </a:spcAft>
              <a:defRPr sz="2800">
                <a:solidFill>
                  <a:schemeClr val="tx1"/>
                </a:solidFill>
                <a:latin typeface="Arial" charset="0"/>
                <a:ea typeface="ＭＳ Ｐゴシック" charset="-128"/>
              </a:defRPr>
            </a:lvl6pPr>
            <a:lvl7pPr marL="2971800" indent="-228600" eaLnBrk="0" fontAlgn="base" hangingPunct="0">
              <a:spcBef>
                <a:spcPct val="20000"/>
              </a:spcBef>
              <a:spcAft>
                <a:spcPct val="0"/>
              </a:spcAft>
              <a:defRPr sz="2800">
                <a:solidFill>
                  <a:schemeClr val="tx1"/>
                </a:solidFill>
                <a:latin typeface="Arial" charset="0"/>
                <a:ea typeface="ＭＳ Ｐゴシック" charset="-128"/>
              </a:defRPr>
            </a:lvl7pPr>
            <a:lvl8pPr marL="3429000" indent="-228600" eaLnBrk="0" fontAlgn="base" hangingPunct="0">
              <a:spcBef>
                <a:spcPct val="20000"/>
              </a:spcBef>
              <a:spcAft>
                <a:spcPct val="0"/>
              </a:spcAft>
              <a:defRPr sz="2800">
                <a:solidFill>
                  <a:schemeClr val="tx1"/>
                </a:solidFill>
                <a:latin typeface="Arial" charset="0"/>
                <a:ea typeface="ＭＳ Ｐゴシック" charset="-128"/>
              </a:defRPr>
            </a:lvl8pPr>
            <a:lvl9pPr marL="3886200" indent="-228600" eaLnBrk="0" fontAlgn="base" hangingPunct="0">
              <a:spcBef>
                <a:spcPct val="20000"/>
              </a:spcBef>
              <a:spcAft>
                <a:spcPct val="0"/>
              </a:spcAft>
              <a:defRPr sz="2800">
                <a:solidFill>
                  <a:schemeClr val="tx1"/>
                </a:solidFill>
                <a:latin typeface="Arial" charset="0"/>
                <a:ea typeface="ＭＳ Ｐゴシック" charset="-128"/>
              </a:defRPr>
            </a:lvl9pPr>
          </a:lstStyle>
          <a:p>
            <a:r>
              <a:rPr lang="en-US" altLang="en-US" sz="1400" b="1">
                <a:solidFill>
                  <a:srgbClr val="4608E2"/>
                </a:solidFill>
                <a:latin typeface="Tahoma" charset="0"/>
              </a:rPr>
              <a:t>Punjab has more transport-intensive agricultural products.</a:t>
            </a:r>
          </a:p>
        </p:txBody>
      </p:sp>
      <p:sp>
        <p:nvSpPr>
          <p:cNvPr id="27653" name="TextBox 5"/>
          <p:cNvSpPr txBox="1">
            <a:spLocks noChangeArrowheads="1"/>
          </p:cNvSpPr>
          <p:nvPr/>
        </p:nvSpPr>
        <p:spPr bwMode="auto">
          <a:xfrm>
            <a:off x="1676400" y="2143125"/>
            <a:ext cx="67818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Arial" charset="0"/>
                <a:ea typeface="ＭＳ Ｐゴシック" charset="-128"/>
              </a:defRPr>
            </a:lvl1pPr>
            <a:lvl2pPr marL="742950" indent="-285750">
              <a:defRPr sz="2800">
                <a:solidFill>
                  <a:schemeClr val="tx1"/>
                </a:solidFill>
                <a:latin typeface="Arial" charset="0"/>
                <a:ea typeface="ＭＳ Ｐゴシック" charset="-128"/>
              </a:defRPr>
            </a:lvl2pPr>
            <a:lvl3pPr marL="1143000" indent="-228600">
              <a:defRPr sz="2800">
                <a:solidFill>
                  <a:schemeClr val="tx1"/>
                </a:solidFill>
                <a:latin typeface="Arial" charset="0"/>
                <a:ea typeface="ＭＳ Ｐゴシック" charset="-128"/>
              </a:defRPr>
            </a:lvl3pPr>
            <a:lvl4pPr marL="1600200" indent="-228600">
              <a:defRPr sz="2800">
                <a:solidFill>
                  <a:schemeClr val="tx1"/>
                </a:solidFill>
                <a:latin typeface="Arial" charset="0"/>
                <a:ea typeface="ＭＳ Ｐゴシック" charset="-128"/>
              </a:defRPr>
            </a:lvl4pPr>
            <a:lvl5pPr marL="2057400" indent="-228600">
              <a:defRPr sz="2800">
                <a:solidFill>
                  <a:schemeClr val="tx1"/>
                </a:solidFill>
                <a:latin typeface="Arial" charset="0"/>
                <a:ea typeface="ＭＳ Ｐゴシック" charset="-128"/>
              </a:defRPr>
            </a:lvl5pPr>
            <a:lvl6pPr marL="2514600" indent="-228600" eaLnBrk="0" fontAlgn="base" hangingPunct="0">
              <a:spcBef>
                <a:spcPct val="20000"/>
              </a:spcBef>
              <a:spcAft>
                <a:spcPct val="0"/>
              </a:spcAft>
              <a:defRPr sz="2800">
                <a:solidFill>
                  <a:schemeClr val="tx1"/>
                </a:solidFill>
                <a:latin typeface="Arial" charset="0"/>
                <a:ea typeface="ＭＳ Ｐゴシック" charset="-128"/>
              </a:defRPr>
            </a:lvl6pPr>
            <a:lvl7pPr marL="2971800" indent="-228600" eaLnBrk="0" fontAlgn="base" hangingPunct="0">
              <a:spcBef>
                <a:spcPct val="20000"/>
              </a:spcBef>
              <a:spcAft>
                <a:spcPct val="0"/>
              </a:spcAft>
              <a:defRPr sz="2800">
                <a:solidFill>
                  <a:schemeClr val="tx1"/>
                </a:solidFill>
                <a:latin typeface="Arial" charset="0"/>
                <a:ea typeface="ＭＳ Ｐゴシック" charset="-128"/>
              </a:defRPr>
            </a:lvl7pPr>
            <a:lvl8pPr marL="3429000" indent="-228600" eaLnBrk="0" fontAlgn="base" hangingPunct="0">
              <a:spcBef>
                <a:spcPct val="20000"/>
              </a:spcBef>
              <a:spcAft>
                <a:spcPct val="0"/>
              </a:spcAft>
              <a:defRPr sz="2800">
                <a:solidFill>
                  <a:schemeClr val="tx1"/>
                </a:solidFill>
                <a:latin typeface="Arial" charset="0"/>
                <a:ea typeface="ＭＳ Ｐゴシック" charset="-128"/>
              </a:defRPr>
            </a:lvl8pPr>
            <a:lvl9pPr marL="3886200" indent="-228600" eaLnBrk="0" fontAlgn="base" hangingPunct="0">
              <a:spcBef>
                <a:spcPct val="20000"/>
              </a:spcBef>
              <a:spcAft>
                <a:spcPct val="0"/>
              </a:spcAft>
              <a:defRPr sz="2800">
                <a:solidFill>
                  <a:schemeClr val="tx1"/>
                </a:solidFill>
                <a:latin typeface="Arial" charset="0"/>
                <a:ea typeface="ＭＳ Ｐゴシック" charset="-128"/>
              </a:defRPr>
            </a:lvl9pPr>
          </a:lstStyle>
          <a:p>
            <a:r>
              <a:rPr lang="en-US" altLang="en-US" sz="1400" b="1">
                <a:solidFill>
                  <a:srgbClr val="4608E2"/>
                </a:solidFill>
                <a:latin typeface="Tahoma" charset="0"/>
              </a:rPr>
              <a:t>For the Urban Non-poor, income and expenditure effects </a:t>
            </a:r>
            <a:br>
              <a:rPr lang="en-US" altLang="en-US" sz="1400" b="1">
                <a:solidFill>
                  <a:srgbClr val="4608E2"/>
                </a:solidFill>
                <a:latin typeface="Tahoma" charset="0"/>
              </a:rPr>
            </a:br>
            <a:r>
              <a:rPr lang="en-US" altLang="en-US" sz="1400" b="1">
                <a:solidFill>
                  <a:srgbClr val="4608E2"/>
                </a:solidFill>
                <a:latin typeface="Tahoma" charset="0"/>
              </a:rPr>
              <a:t>    combine to confer transport benefits.</a:t>
            </a:r>
          </a:p>
        </p:txBody>
      </p:sp>
    </p:spTree>
    <p:extLst>
      <p:ext uri="{BB962C8B-B14F-4D97-AF65-F5344CB8AC3E}">
        <p14:creationId xmlns:p14="http://schemas.microsoft.com/office/powerpoint/2010/main" val="182996894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65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76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2" grpId="0"/>
      <p:bldP spid="2765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3"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5138" y="1431925"/>
            <a:ext cx="8069262" cy="542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4" name="Title 1"/>
          <p:cNvSpPr>
            <a:spLocks noGrp="1"/>
          </p:cNvSpPr>
          <p:nvPr>
            <p:ph type="title"/>
          </p:nvPr>
        </p:nvSpPr>
        <p:spPr>
          <a:xfrm>
            <a:off x="274638" y="68263"/>
            <a:ext cx="8347075" cy="1144587"/>
          </a:xfrm>
        </p:spPr>
        <p:txBody>
          <a:bodyPr/>
          <a:lstStyle/>
          <a:p>
            <a:r>
              <a:rPr lang="en-US" altLang="en-US"/>
              <a:t>Pakistan Household Income Growth </a:t>
            </a:r>
            <a:r>
              <a:rPr lang="en-US" altLang="en-US" sz="3200"/>
              <a:t>(percent of 2006)</a:t>
            </a:r>
            <a:endParaRPr lang="en-US" altLang="en-US"/>
          </a:p>
        </p:txBody>
      </p:sp>
      <p:sp>
        <p:nvSpPr>
          <p:cNvPr id="28676" name="TextBox 5"/>
          <p:cNvSpPr txBox="1">
            <a:spLocks noChangeArrowheads="1"/>
          </p:cNvSpPr>
          <p:nvPr/>
        </p:nvSpPr>
        <p:spPr bwMode="auto">
          <a:xfrm>
            <a:off x="2209800" y="1524000"/>
            <a:ext cx="67818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Arial" charset="0"/>
                <a:ea typeface="ＭＳ Ｐゴシック" charset="-128"/>
              </a:defRPr>
            </a:lvl1pPr>
            <a:lvl2pPr marL="742950" indent="-285750">
              <a:defRPr sz="2800">
                <a:solidFill>
                  <a:schemeClr val="tx1"/>
                </a:solidFill>
                <a:latin typeface="Arial" charset="0"/>
                <a:ea typeface="ＭＳ Ｐゴシック" charset="-128"/>
              </a:defRPr>
            </a:lvl2pPr>
            <a:lvl3pPr marL="1143000" indent="-228600">
              <a:defRPr sz="2800">
                <a:solidFill>
                  <a:schemeClr val="tx1"/>
                </a:solidFill>
                <a:latin typeface="Arial" charset="0"/>
                <a:ea typeface="ＭＳ Ｐゴシック" charset="-128"/>
              </a:defRPr>
            </a:lvl3pPr>
            <a:lvl4pPr marL="1600200" indent="-228600">
              <a:defRPr sz="2800">
                <a:solidFill>
                  <a:schemeClr val="tx1"/>
                </a:solidFill>
                <a:latin typeface="Arial" charset="0"/>
                <a:ea typeface="ＭＳ Ｐゴシック" charset="-128"/>
              </a:defRPr>
            </a:lvl4pPr>
            <a:lvl5pPr marL="2057400" indent="-228600">
              <a:defRPr sz="2800">
                <a:solidFill>
                  <a:schemeClr val="tx1"/>
                </a:solidFill>
                <a:latin typeface="Arial" charset="0"/>
                <a:ea typeface="ＭＳ Ｐゴシック" charset="-128"/>
              </a:defRPr>
            </a:lvl5pPr>
            <a:lvl6pPr marL="2514600" indent="-228600" eaLnBrk="0" fontAlgn="base" hangingPunct="0">
              <a:spcBef>
                <a:spcPct val="20000"/>
              </a:spcBef>
              <a:spcAft>
                <a:spcPct val="0"/>
              </a:spcAft>
              <a:defRPr sz="2800">
                <a:solidFill>
                  <a:schemeClr val="tx1"/>
                </a:solidFill>
                <a:latin typeface="Arial" charset="0"/>
                <a:ea typeface="ＭＳ Ｐゴシック" charset="-128"/>
              </a:defRPr>
            </a:lvl6pPr>
            <a:lvl7pPr marL="2971800" indent="-228600" eaLnBrk="0" fontAlgn="base" hangingPunct="0">
              <a:spcBef>
                <a:spcPct val="20000"/>
              </a:spcBef>
              <a:spcAft>
                <a:spcPct val="0"/>
              </a:spcAft>
              <a:defRPr sz="2800">
                <a:solidFill>
                  <a:schemeClr val="tx1"/>
                </a:solidFill>
                <a:latin typeface="Arial" charset="0"/>
                <a:ea typeface="ＭＳ Ｐゴシック" charset="-128"/>
              </a:defRPr>
            </a:lvl7pPr>
            <a:lvl8pPr marL="3429000" indent="-228600" eaLnBrk="0" fontAlgn="base" hangingPunct="0">
              <a:spcBef>
                <a:spcPct val="20000"/>
              </a:spcBef>
              <a:spcAft>
                <a:spcPct val="0"/>
              </a:spcAft>
              <a:defRPr sz="2800">
                <a:solidFill>
                  <a:schemeClr val="tx1"/>
                </a:solidFill>
                <a:latin typeface="Arial" charset="0"/>
                <a:ea typeface="ＭＳ Ｐゴシック" charset="-128"/>
              </a:defRPr>
            </a:lvl8pPr>
            <a:lvl9pPr marL="3886200" indent="-228600" eaLnBrk="0" fontAlgn="base" hangingPunct="0">
              <a:spcBef>
                <a:spcPct val="20000"/>
              </a:spcBef>
              <a:spcAft>
                <a:spcPct val="0"/>
              </a:spcAft>
              <a:defRPr sz="2800">
                <a:solidFill>
                  <a:schemeClr val="tx1"/>
                </a:solidFill>
                <a:latin typeface="Arial" charset="0"/>
                <a:ea typeface="ＭＳ Ｐゴシック" charset="-128"/>
              </a:defRPr>
            </a:lvl9pPr>
          </a:lstStyle>
          <a:p>
            <a:r>
              <a:rPr lang="en-US" altLang="en-US" sz="1400" b="1">
                <a:solidFill>
                  <a:srgbClr val="4608E2"/>
                </a:solidFill>
                <a:latin typeface="Tahoma" charset="0"/>
              </a:rPr>
              <a:t>The project is generally pro-poor, with small and landless rural farm households gaining more than Non-poor Non-farm and Urbanites.</a:t>
            </a:r>
          </a:p>
        </p:txBody>
      </p:sp>
    </p:spTree>
    <p:extLst>
      <p:ext uri="{BB962C8B-B14F-4D97-AF65-F5344CB8AC3E}">
        <p14:creationId xmlns:p14="http://schemas.microsoft.com/office/powerpoint/2010/main" val="2731670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6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7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Resources and Development: Mongolia</a:t>
            </a:r>
            <a:endParaRPr lang="en-US" dirty="0"/>
          </a:p>
        </p:txBody>
      </p:sp>
      <p:sp>
        <p:nvSpPr>
          <p:cNvPr id="3" name="Content Placeholder 2"/>
          <p:cNvSpPr>
            <a:spLocks noGrp="1"/>
          </p:cNvSpPr>
          <p:nvPr>
            <p:ph idx="1"/>
          </p:nvPr>
        </p:nvSpPr>
        <p:spPr/>
        <p:txBody>
          <a:bodyPr/>
          <a:lstStyle/>
          <a:p>
            <a:pPr marL="0" indent="0" algn="ctr">
              <a:buNone/>
            </a:pPr>
            <a:r>
              <a:rPr lang="en-US" dirty="0" smtClean="0"/>
              <a:t>Investment Project Scenarios</a:t>
            </a:r>
            <a:endParaRPr lang="en-US" dirty="0"/>
          </a:p>
        </p:txBody>
      </p:sp>
      <p:pic>
        <p:nvPicPr>
          <p:cNvPr id="5" name="Picture 4"/>
          <p:cNvPicPr>
            <a:picLocks noChangeAspect="1"/>
          </p:cNvPicPr>
          <p:nvPr/>
        </p:nvPicPr>
        <p:blipFill>
          <a:blip r:embed="rId2"/>
          <a:stretch>
            <a:fillRect/>
          </a:stretch>
        </p:blipFill>
        <p:spPr>
          <a:xfrm>
            <a:off x="304800" y="2470150"/>
            <a:ext cx="9112208" cy="2940050"/>
          </a:xfrm>
          <a:prstGeom prst="rect">
            <a:avLst/>
          </a:prstGeom>
        </p:spPr>
      </p:pic>
    </p:spTree>
    <p:extLst>
      <p:ext uri="{BB962C8B-B14F-4D97-AF65-F5344CB8AC3E}">
        <p14:creationId xmlns:p14="http://schemas.microsoft.com/office/powerpoint/2010/main" val="16977937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Real GDP Impacts</a:t>
            </a:r>
            <a:br>
              <a:rPr lang="en-US" dirty="0" smtClean="0"/>
            </a:br>
            <a:r>
              <a:rPr lang="en-US" sz="2800" dirty="0" smtClean="0"/>
              <a:t>(percent change from Baseline)</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668736" y="1600200"/>
            <a:ext cx="8399064" cy="4648200"/>
          </a:xfrm>
          <a:prstGeom prst="rect">
            <a:avLst/>
          </a:prstGeom>
        </p:spPr>
      </p:pic>
    </p:spTree>
    <p:extLst>
      <p:ext uri="{BB962C8B-B14F-4D97-AF65-F5344CB8AC3E}">
        <p14:creationId xmlns:p14="http://schemas.microsoft.com/office/powerpoint/2010/main" val="12035486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Macroeconomic Impacts</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75632" y="2057400"/>
            <a:ext cx="9495263" cy="3327400"/>
          </a:xfrm>
          <a:prstGeom prst="rect">
            <a:avLst/>
          </a:prstGeom>
        </p:spPr>
      </p:pic>
    </p:spTree>
    <p:extLst>
      <p:ext uri="{BB962C8B-B14F-4D97-AF65-F5344CB8AC3E}">
        <p14:creationId xmlns:p14="http://schemas.microsoft.com/office/powerpoint/2010/main" val="8933869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1" y="138113"/>
            <a:ext cx="8610600" cy="1143000"/>
          </a:xfrm>
        </p:spPr>
        <p:txBody>
          <a:bodyPr/>
          <a:lstStyle/>
          <a:p>
            <a:r>
              <a:rPr lang="en-US" dirty="0" smtClean="0"/>
              <a:t>What’s wrong with this picture?</a:t>
            </a:r>
            <a:br>
              <a:rPr lang="en-US" dirty="0" smtClean="0"/>
            </a:br>
            <a:r>
              <a:rPr lang="en-US" dirty="0" smtClean="0"/>
              <a:t>What policy makers can’t control.</a:t>
            </a:r>
            <a:endParaRPr lang="en-US" dirty="0"/>
          </a:p>
        </p:txBody>
      </p:sp>
      <p:sp>
        <p:nvSpPr>
          <p:cNvPr id="3" name="Content Placeholder 2"/>
          <p:cNvSpPr>
            <a:spLocks noGrp="1"/>
          </p:cNvSpPr>
          <p:nvPr>
            <p:ph idx="1"/>
          </p:nvPr>
        </p:nvSpPr>
        <p:spPr/>
        <p:txBody>
          <a:bodyPr/>
          <a:lstStyle/>
          <a:p>
            <a:pPr marL="0" indent="0" algn="ctr">
              <a:buNone/>
            </a:pPr>
            <a:r>
              <a:rPr lang="en-US" dirty="0" smtClean="0"/>
              <a:t>Wholesale Copper Prices</a:t>
            </a:r>
            <a:endParaRPr lang="en-US" dirty="0"/>
          </a:p>
        </p:txBody>
      </p:sp>
      <p:pic>
        <p:nvPicPr>
          <p:cNvPr id="4" name="Picture 3"/>
          <p:cNvPicPr>
            <a:picLocks noChangeAspect="1"/>
          </p:cNvPicPr>
          <p:nvPr/>
        </p:nvPicPr>
        <p:blipFill>
          <a:blip r:embed="rId2"/>
          <a:stretch>
            <a:fillRect/>
          </a:stretch>
        </p:blipFill>
        <p:spPr>
          <a:xfrm>
            <a:off x="685800" y="2209800"/>
            <a:ext cx="8043215" cy="3886200"/>
          </a:xfrm>
          <a:prstGeom prst="rect">
            <a:avLst/>
          </a:prstGeom>
        </p:spPr>
      </p:pic>
    </p:spTree>
    <p:extLst>
      <p:ext uri="{BB962C8B-B14F-4D97-AF65-F5344CB8AC3E}">
        <p14:creationId xmlns:p14="http://schemas.microsoft.com/office/powerpoint/2010/main" val="20959731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Policy Reform and Growth: Myanmar</a:t>
            </a:r>
            <a:endParaRPr lang="en-US" dirty="0"/>
          </a:p>
        </p:txBody>
      </p:sp>
      <p:pic>
        <p:nvPicPr>
          <p:cNvPr id="5" name="Picture 4"/>
          <p:cNvPicPr>
            <a:picLocks noChangeAspect="1"/>
          </p:cNvPicPr>
          <p:nvPr/>
        </p:nvPicPr>
        <p:blipFill>
          <a:blip r:embed="rId2"/>
          <a:stretch>
            <a:fillRect/>
          </a:stretch>
        </p:blipFill>
        <p:spPr>
          <a:xfrm>
            <a:off x="457200" y="1440280"/>
            <a:ext cx="8026400" cy="4985920"/>
          </a:xfrm>
          <a:prstGeom prst="rect">
            <a:avLst/>
          </a:prstGeom>
        </p:spPr>
      </p:pic>
    </p:spTree>
    <p:extLst>
      <p:ext uri="{BB962C8B-B14F-4D97-AF65-F5344CB8AC3E}">
        <p14:creationId xmlns:p14="http://schemas.microsoft.com/office/powerpoint/2010/main" val="18463022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Rice Yields by Country/</a:t>
            </a:r>
            <a:r>
              <a:rPr lang="en-US" dirty="0" smtClean="0"/>
              <a:t>Region </a:t>
            </a:r>
            <a:r>
              <a:rPr lang="en-US" dirty="0"/>
              <a:t>1960-2010</a:t>
            </a:r>
          </a:p>
        </p:txBody>
      </p:sp>
      <p:sp>
        <p:nvSpPr>
          <p:cNvPr id="8" name="Title 1"/>
          <p:cNvSpPr txBox="1">
            <a:spLocks/>
          </p:cNvSpPr>
          <p:nvPr/>
        </p:nvSpPr>
        <p:spPr bwMode="auto">
          <a:xfrm>
            <a:off x="685800" y="6324600"/>
            <a:ext cx="4800600" cy="381000"/>
          </a:xfrm>
          <a:prstGeom prst="rect">
            <a:avLst/>
          </a:prstGeom>
          <a:noFill/>
          <a:ln w="9525">
            <a:noFill/>
            <a:miter lim="800000"/>
            <a:headEnd/>
            <a:tailEnd/>
          </a:ln>
          <a:effectLst/>
        </p:spPr>
        <p:txBody>
          <a:bodyPr vert="horz" wrap="square" lIns="91436" tIns="45718" rIns="91436" bIns="45718" numCol="1" anchor="ctr" anchorCtr="0" compatLnSpc="1">
            <a:prstTxWarp prst="textNoShape">
              <a:avLst/>
            </a:prstTxWarp>
          </a:bodyPr>
          <a:lstStyle>
            <a:lvl1pPr algn="l" rtl="0" eaLnBrk="1" fontAlgn="base" hangingPunct="1">
              <a:spcBef>
                <a:spcPct val="0"/>
              </a:spcBef>
              <a:spcAft>
                <a:spcPct val="0"/>
              </a:spcAft>
              <a:defRPr sz="4000">
                <a:solidFill>
                  <a:srgbClr val="003399"/>
                </a:solidFill>
                <a:latin typeface="Helvetica"/>
                <a:ea typeface="+mj-ea"/>
                <a:cs typeface="Helvetica"/>
              </a:defRPr>
            </a:lvl1pPr>
            <a:lvl2pPr algn="l" rtl="0" eaLnBrk="1" fontAlgn="base" hangingPunct="1">
              <a:spcBef>
                <a:spcPct val="0"/>
              </a:spcBef>
              <a:spcAft>
                <a:spcPct val="0"/>
              </a:spcAft>
              <a:defRPr sz="4000">
                <a:solidFill>
                  <a:schemeClr val="tx1"/>
                </a:solidFill>
                <a:latin typeface="Arial" pitchFamily="34" charset="0"/>
              </a:defRPr>
            </a:lvl2pPr>
            <a:lvl3pPr algn="l" rtl="0" eaLnBrk="1" fontAlgn="base" hangingPunct="1">
              <a:spcBef>
                <a:spcPct val="0"/>
              </a:spcBef>
              <a:spcAft>
                <a:spcPct val="0"/>
              </a:spcAft>
              <a:defRPr sz="4000">
                <a:solidFill>
                  <a:schemeClr val="tx1"/>
                </a:solidFill>
                <a:latin typeface="Arial" pitchFamily="34" charset="0"/>
              </a:defRPr>
            </a:lvl3pPr>
            <a:lvl4pPr algn="l" rtl="0" eaLnBrk="1" fontAlgn="base" hangingPunct="1">
              <a:spcBef>
                <a:spcPct val="0"/>
              </a:spcBef>
              <a:spcAft>
                <a:spcPct val="0"/>
              </a:spcAft>
              <a:defRPr sz="4000">
                <a:solidFill>
                  <a:schemeClr val="tx1"/>
                </a:solidFill>
                <a:latin typeface="Arial" pitchFamily="34" charset="0"/>
              </a:defRPr>
            </a:lvl4pPr>
            <a:lvl5pPr algn="l" rtl="0" eaLnBrk="1" fontAlgn="base" hangingPunct="1">
              <a:spcBef>
                <a:spcPct val="0"/>
              </a:spcBef>
              <a:spcAft>
                <a:spcPct val="0"/>
              </a:spcAft>
              <a:defRPr sz="4000">
                <a:solidFill>
                  <a:schemeClr val="tx1"/>
                </a:solidFill>
                <a:latin typeface="Arial" pitchFamily="34" charset="0"/>
              </a:defRPr>
            </a:lvl5pPr>
            <a:lvl6pPr marL="457200" algn="l" rtl="0" eaLnBrk="1" fontAlgn="base" hangingPunct="1">
              <a:spcBef>
                <a:spcPct val="0"/>
              </a:spcBef>
              <a:spcAft>
                <a:spcPct val="0"/>
              </a:spcAft>
              <a:defRPr sz="4000">
                <a:solidFill>
                  <a:schemeClr val="tx1"/>
                </a:solidFill>
                <a:latin typeface="Arial" pitchFamily="34" charset="0"/>
              </a:defRPr>
            </a:lvl6pPr>
            <a:lvl7pPr marL="914400" algn="l" rtl="0" eaLnBrk="1" fontAlgn="base" hangingPunct="1">
              <a:spcBef>
                <a:spcPct val="0"/>
              </a:spcBef>
              <a:spcAft>
                <a:spcPct val="0"/>
              </a:spcAft>
              <a:defRPr sz="4000">
                <a:solidFill>
                  <a:schemeClr val="tx1"/>
                </a:solidFill>
                <a:latin typeface="Arial" pitchFamily="34" charset="0"/>
              </a:defRPr>
            </a:lvl7pPr>
            <a:lvl8pPr marL="1371600" algn="l" rtl="0" eaLnBrk="1" fontAlgn="base" hangingPunct="1">
              <a:spcBef>
                <a:spcPct val="0"/>
              </a:spcBef>
              <a:spcAft>
                <a:spcPct val="0"/>
              </a:spcAft>
              <a:defRPr sz="4000">
                <a:solidFill>
                  <a:schemeClr val="tx1"/>
                </a:solidFill>
                <a:latin typeface="Arial" pitchFamily="34" charset="0"/>
              </a:defRPr>
            </a:lvl8pPr>
            <a:lvl9pPr marL="1828800" algn="l" rtl="0" eaLnBrk="1" fontAlgn="base" hangingPunct="1">
              <a:spcBef>
                <a:spcPct val="0"/>
              </a:spcBef>
              <a:spcAft>
                <a:spcPct val="0"/>
              </a:spcAft>
              <a:defRPr sz="4000">
                <a:solidFill>
                  <a:schemeClr val="tx1"/>
                </a:solidFill>
                <a:latin typeface="Arial" pitchFamily="34" charset="0"/>
              </a:defRPr>
            </a:lvl9pPr>
          </a:lstStyle>
          <a:p>
            <a:pPr algn="ctr">
              <a:buNone/>
            </a:pPr>
            <a:r>
              <a:rPr lang="en-US" sz="1200" dirty="0"/>
              <a:t>Source: </a:t>
            </a:r>
            <a:r>
              <a:rPr lang="en-US" sz="1200" dirty="0" smtClean="0"/>
              <a:t>International Rice </a:t>
            </a:r>
            <a:br>
              <a:rPr lang="en-US" sz="1200" dirty="0" smtClean="0"/>
            </a:br>
            <a:r>
              <a:rPr lang="en-US" sz="1200" dirty="0" smtClean="0"/>
              <a:t>Research </a:t>
            </a:r>
            <a:r>
              <a:rPr lang="en-US" sz="1200" dirty="0" err="1" smtClean="0"/>
              <a:t>Institiute</a:t>
            </a:r>
            <a:endParaRPr lang="en-US" sz="1200" dirty="0"/>
          </a:p>
        </p:txBody>
      </p:sp>
      <p:pic>
        <p:nvPicPr>
          <p:cNvPr id="9" name="Picture 8"/>
          <p:cNvPicPr/>
          <p:nvPr/>
        </p:nvPicPr>
        <p:blipFill>
          <a:blip r:embed="rId2">
            <a:extLst>
              <a:ext uri="{28A0092B-C50C-407E-A947-70E740481C1C}">
                <a14:useLocalDpi xmlns:a14="http://schemas.microsoft.com/office/drawing/2010/main" val="0"/>
              </a:ext>
            </a:extLst>
          </a:blip>
          <a:srcRect/>
          <a:stretch>
            <a:fillRect/>
          </a:stretch>
        </p:blipFill>
        <p:spPr bwMode="auto">
          <a:xfrm>
            <a:off x="381000" y="1524000"/>
            <a:ext cx="8229600" cy="4648199"/>
          </a:xfrm>
          <a:prstGeom prst="rect">
            <a:avLst/>
          </a:prstGeom>
          <a:noFill/>
          <a:ln>
            <a:noFill/>
          </a:ln>
        </p:spPr>
      </p:pic>
    </p:spTree>
    <p:extLst>
      <p:ext uri="{BB962C8B-B14F-4D97-AF65-F5344CB8AC3E}">
        <p14:creationId xmlns:p14="http://schemas.microsoft.com/office/powerpoint/2010/main" val="181051537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7" name="Title 1"/>
          <p:cNvSpPr>
            <a:spLocks noGrp="1"/>
          </p:cNvSpPr>
          <p:nvPr>
            <p:ph type="title"/>
          </p:nvPr>
        </p:nvSpPr>
        <p:spPr/>
        <p:txBody>
          <a:bodyPr/>
          <a:lstStyle/>
          <a:p>
            <a:r>
              <a:rPr lang="en-US" altLang="en-US"/>
              <a:t>GE Modeling Applications</a:t>
            </a:r>
          </a:p>
        </p:txBody>
      </p:sp>
      <p:sp>
        <p:nvSpPr>
          <p:cNvPr id="4098" name="Content Placeholder 2"/>
          <p:cNvSpPr>
            <a:spLocks noGrp="1"/>
          </p:cNvSpPr>
          <p:nvPr>
            <p:ph idx="1"/>
          </p:nvPr>
        </p:nvSpPr>
        <p:spPr>
          <a:xfrm>
            <a:off x="381000" y="1676400"/>
            <a:ext cx="8839200" cy="4876800"/>
          </a:xfrm>
        </p:spPr>
        <p:txBody>
          <a:bodyPr/>
          <a:lstStyle/>
          <a:p>
            <a:pPr marL="514350" indent="-514350">
              <a:buFontTx/>
              <a:buAutoNum type="arabicPeriod"/>
            </a:pPr>
            <a:r>
              <a:rPr lang="en-US" altLang="en-US" sz="2800" dirty="0" smtClean="0"/>
              <a:t>Livestock and Poverty – Vietnam</a:t>
            </a:r>
          </a:p>
          <a:p>
            <a:pPr marL="514350" indent="-514350">
              <a:buFontTx/>
              <a:buAutoNum type="arabicPeriod"/>
            </a:pPr>
            <a:r>
              <a:rPr lang="en-US" altLang="en-US" sz="2800" dirty="0" smtClean="0"/>
              <a:t>Remittances and Income Distribution - Kyrgyz</a:t>
            </a:r>
            <a:endParaRPr lang="en-US" altLang="en-US" sz="2800" dirty="0"/>
          </a:p>
          <a:p>
            <a:pPr marL="514350" indent="-514350">
              <a:buFontTx/>
              <a:buAutoNum type="arabicPeriod"/>
            </a:pPr>
            <a:r>
              <a:rPr lang="en-US" altLang="en-US" sz="2800" dirty="0"/>
              <a:t>Infrastructure </a:t>
            </a:r>
            <a:r>
              <a:rPr lang="en-US" altLang="en-US" sz="2800" dirty="0" smtClean="0"/>
              <a:t>Development – Pakistan</a:t>
            </a:r>
          </a:p>
          <a:p>
            <a:pPr marL="514350" indent="-514350">
              <a:buFontTx/>
              <a:buAutoNum type="arabicPeriod"/>
            </a:pPr>
            <a:r>
              <a:rPr lang="en-US" altLang="en-US" sz="2800" dirty="0" smtClean="0"/>
              <a:t>Resources and Development - Mongolia</a:t>
            </a:r>
            <a:endParaRPr lang="en-US" altLang="en-US" sz="2800" dirty="0"/>
          </a:p>
          <a:p>
            <a:pPr marL="514350" indent="-514350">
              <a:buFontTx/>
              <a:buAutoNum type="arabicPeriod"/>
            </a:pPr>
            <a:r>
              <a:rPr lang="en-US" altLang="en-US" sz="2800" dirty="0" smtClean="0"/>
              <a:t>Asian Regionalism and Globalization - China</a:t>
            </a:r>
            <a:endParaRPr lang="en-US" altLang="en-US" sz="2800" dirty="0"/>
          </a:p>
          <a:p>
            <a:pPr marL="514350" indent="-514350">
              <a:buFontTx/>
              <a:buAutoNum type="arabicPeriod"/>
            </a:pPr>
            <a:r>
              <a:rPr lang="en-US" altLang="en-US" sz="2800" dirty="0" smtClean="0"/>
              <a:t>Reform and Growth – Myanmar</a:t>
            </a:r>
          </a:p>
          <a:p>
            <a:pPr marL="514350" indent="-514350">
              <a:buFontTx/>
              <a:buAutoNum type="arabicPeriod"/>
            </a:pPr>
            <a:r>
              <a:rPr lang="en-US" altLang="en-US" sz="2800" dirty="0" smtClean="0"/>
              <a:t>Climate Risk – Thailand</a:t>
            </a:r>
          </a:p>
          <a:p>
            <a:pPr marL="514350" indent="-514350">
              <a:buFontTx/>
              <a:buAutoNum type="arabicPeriod"/>
            </a:pPr>
            <a:r>
              <a:rPr lang="en-US" altLang="en-US" sz="2800" dirty="0" smtClean="0"/>
              <a:t>Energy Policy – India and Bangladesh</a:t>
            </a:r>
          </a:p>
          <a:p>
            <a:pPr marL="514350" indent="-514350">
              <a:buFontTx/>
              <a:buAutoNum type="arabicPeriod"/>
            </a:pPr>
            <a:r>
              <a:rPr lang="en-US" altLang="en-US" sz="2800"/>
              <a:t>Water Resources </a:t>
            </a:r>
            <a:r>
              <a:rPr lang="en-US" altLang="en-US" sz="2800"/>
              <a:t>- </a:t>
            </a:r>
            <a:r>
              <a:rPr lang="en-US" altLang="en-US" sz="2800" smtClean="0"/>
              <a:t>Vietnam</a:t>
            </a:r>
            <a:endParaRPr lang="en-US" altLang="en-US" sz="2800" dirty="0"/>
          </a:p>
          <a:p>
            <a:pPr marL="514350" indent="-514350">
              <a:buFontTx/>
              <a:buAutoNum type="arabicPeriod"/>
            </a:pPr>
            <a:endParaRPr lang="en-US" altLang="en-US" sz="2800" dirty="0"/>
          </a:p>
        </p:txBody>
      </p:sp>
    </p:spTree>
    <p:extLst>
      <p:ext uri="{BB962C8B-B14F-4D97-AF65-F5344CB8AC3E}">
        <p14:creationId xmlns:p14="http://schemas.microsoft.com/office/powerpoint/2010/main" val="3440307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138113"/>
            <a:ext cx="9067801" cy="1143000"/>
          </a:xfrm>
        </p:spPr>
        <p:txBody>
          <a:bodyPr/>
          <a:lstStyle/>
          <a:p>
            <a:r>
              <a:rPr lang="en-US" sz="3600" dirty="0"/>
              <a:t>Factor Productivity Growth in </a:t>
            </a:r>
            <a:r>
              <a:rPr lang="en-US" sz="3600" dirty="0" smtClean="0"/>
              <a:t>Asia</a:t>
            </a:r>
            <a:br>
              <a:rPr lang="en-US" sz="3600" dirty="0" smtClean="0"/>
            </a:br>
            <a:r>
              <a:rPr lang="en-US" sz="3600" dirty="0" smtClean="0"/>
              <a:t>Percent </a:t>
            </a:r>
            <a:r>
              <a:rPr lang="en-US" sz="3600" smtClean="0"/>
              <a:t>per annum,</a:t>
            </a:r>
            <a:r>
              <a:rPr lang="en-US" sz="3600" smtClean="0"/>
              <a:t>1999-2008</a:t>
            </a:r>
            <a:endParaRPr lang="en-US" sz="3600" dirty="0"/>
          </a:p>
        </p:txBody>
      </p:sp>
      <p:pic>
        <p:nvPicPr>
          <p:cNvPr id="5" name="Picture 4"/>
          <p:cNvPicPr>
            <a:picLocks noChangeAspect="1"/>
          </p:cNvPicPr>
          <p:nvPr/>
        </p:nvPicPr>
        <p:blipFill>
          <a:blip r:embed="rId2"/>
          <a:stretch>
            <a:fillRect/>
          </a:stretch>
        </p:blipFill>
        <p:spPr>
          <a:xfrm>
            <a:off x="381000" y="1447800"/>
            <a:ext cx="8382000" cy="4978400"/>
          </a:xfrm>
          <a:prstGeom prst="rect">
            <a:avLst/>
          </a:prstGeom>
        </p:spPr>
      </p:pic>
      <p:sp>
        <p:nvSpPr>
          <p:cNvPr id="6" name="Title 1"/>
          <p:cNvSpPr txBox="1">
            <a:spLocks/>
          </p:cNvSpPr>
          <p:nvPr/>
        </p:nvSpPr>
        <p:spPr bwMode="auto">
          <a:xfrm>
            <a:off x="685800" y="6400800"/>
            <a:ext cx="4800600" cy="381000"/>
          </a:xfrm>
          <a:prstGeom prst="rect">
            <a:avLst/>
          </a:prstGeom>
          <a:noFill/>
          <a:ln w="9525">
            <a:noFill/>
            <a:miter lim="800000"/>
            <a:headEnd/>
            <a:tailEnd/>
          </a:ln>
          <a:effectLst/>
        </p:spPr>
        <p:txBody>
          <a:bodyPr vert="horz" wrap="square" lIns="91436" tIns="45718" rIns="91436" bIns="45718" numCol="1" anchor="ctr" anchorCtr="0" compatLnSpc="1">
            <a:prstTxWarp prst="textNoShape">
              <a:avLst/>
            </a:prstTxWarp>
          </a:bodyPr>
          <a:lstStyle>
            <a:lvl1pPr algn="l" rtl="0" eaLnBrk="1" fontAlgn="base" hangingPunct="1">
              <a:spcBef>
                <a:spcPct val="0"/>
              </a:spcBef>
              <a:spcAft>
                <a:spcPct val="0"/>
              </a:spcAft>
              <a:defRPr sz="4000">
                <a:solidFill>
                  <a:srgbClr val="003399"/>
                </a:solidFill>
                <a:latin typeface="Helvetica"/>
                <a:ea typeface="+mj-ea"/>
                <a:cs typeface="Helvetica"/>
              </a:defRPr>
            </a:lvl1pPr>
            <a:lvl2pPr algn="l" rtl="0" eaLnBrk="1" fontAlgn="base" hangingPunct="1">
              <a:spcBef>
                <a:spcPct val="0"/>
              </a:spcBef>
              <a:spcAft>
                <a:spcPct val="0"/>
              </a:spcAft>
              <a:defRPr sz="4000">
                <a:solidFill>
                  <a:schemeClr val="tx1"/>
                </a:solidFill>
                <a:latin typeface="Arial" pitchFamily="34" charset="0"/>
              </a:defRPr>
            </a:lvl2pPr>
            <a:lvl3pPr algn="l" rtl="0" eaLnBrk="1" fontAlgn="base" hangingPunct="1">
              <a:spcBef>
                <a:spcPct val="0"/>
              </a:spcBef>
              <a:spcAft>
                <a:spcPct val="0"/>
              </a:spcAft>
              <a:defRPr sz="4000">
                <a:solidFill>
                  <a:schemeClr val="tx1"/>
                </a:solidFill>
                <a:latin typeface="Arial" pitchFamily="34" charset="0"/>
              </a:defRPr>
            </a:lvl3pPr>
            <a:lvl4pPr algn="l" rtl="0" eaLnBrk="1" fontAlgn="base" hangingPunct="1">
              <a:spcBef>
                <a:spcPct val="0"/>
              </a:spcBef>
              <a:spcAft>
                <a:spcPct val="0"/>
              </a:spcAft>
              <a:defRPr sz="4000">
                <a:solidFill>
                  <a:schemeClr val="tx1"/>
                </a:solidFill>
                <a:latin typeface="Arial" pitchFamily="34" charset="0"/>
              </a:defRPr>
            </a:lvl4pPr>
            <a:lvl5pPr algn="l" rtl="0" eaLnBrk="1" fontAlgn="base" hangingPunct="1">
              <a:spcBef>
                <a:spcPct val="0"/>
              </a:spcBef>
              <a:spcAft>
                <a:spcPct val="0"/>
              </a:spcAft>
              <a:defRPr sz="4000">
                <a:solidFill>
                  <a:schemeClr val="tx1"/>
                </a:solidFill>
                <a:latin typeface="Arial" pitchFamily="34" charset="0"/>
              </a:defRPr>
            </a:lvl5pPr>
            <a:lvl6pPr marL="457200" algn="l" rtl="0" eaLnBrk="1" fontAlgn="base" hangingPunct="1">
              <a:spcBef>
                <a:spcPct val="0"/>
              </a:spcBef>
              <a:spcAft>
                <a:spcPct val="0"/>
              </a:spcAft>
              <a:defRPr sz="4000">
                <a:solidFill>
                  <a:schemeClr val="tx1"/>
                </a:solidFill>
                <a:latin typeface="Arial" pitchFamily="34" charset="0"/>
              </a:defRPr>
            </a:lvl6pPr>
            <a:lvl7pPr marL="914400" algn="l" rtl="0" eaLnBrk="1" fontAlgn="base" hangingPunct="1">
              <a:spcBef>
                <a:spcPct val="0"/>
              </a:spcBef>
              <a:spcAft>
                <a:spcPct val="0"/>
              </a:spcAft>
              <a:defRPr sz="4000">
                <a:solidFill>
                  <a:schemeClr val="tx1"/>
                </a:solidFill>
                <a:latin typeface="Arial" pitchFamily="34" charset="0"/>
              </a:defRPr>
            </a:lvl7pPr>
            <a:lvl8pPr marL="1371600" algn="l" rtl="0" eaLnBrk="1" fontAlgn="base" hangingPunct="1">
              <a:spcBef>
                <a:spcPct val="0"/>
              </a:spcBef>
              <a:spcAft>
                <a:spcPct val="0"/>
              </a:spcAft>
              <a:defRPr sz="4000">
                <a:solidFill>
                  <a:schemeClr val="tx1"/>
                </a:solidFill>
                <a:latin typeface="Arial" pitchFamily="34" charset="0"/>
              </a:defRPr>
            </a:lvl8pPr>
            <a:lvl9pPr marL="1828800" algn="l" rtl="0" eaLnBrk="1" fontAlgn="base" hangingPunct="1">
              <a:spcBef>
                <a:spcPct val="0"/>
              </a:spcBef>
              <a:spcAft>
                <a:spcPct val="0"/>
              </a:spcAft>
              <a:defRPr sz="4000">
                <a:solidFill>
                  <a:schemeClr val="tx1"/>
                </a:solidFill>
                <a:latin typeface="Arial" pitchFamily="34" charset="0"/>
              </a:defRPr>
            </a:lvl9pPr>
          </a:lstStyle>
          <a:p>
            <a:pPr algn="ctr">
              <a:buNone/>
            </a:pPr>
            <a:r>
              <a:rPr lang="en-US" sz="1200" dirty="0"/>
              <a:t>Source: </a:t>
            </a:r>
            <a:r>
              <a:rPr lang="en-US" sz="1200" dirty="0" smtClean="0"/>
              <a:t>OECD, World Bank </a:t>
            </a:r>
            <a:endParaRPr lang="en-US" sz="1200" dirty="0"/>
          </a:p>
        </p:txBody>
      </p:sp>
    </p:spTree>
    <p:extLst>
      <p:ext uri="{BB962C8B-B14F-4D97-AF65-F5344CB8AC3E}">
        <p14:creationId xmlns:p14="http://schemas.microsoft.com/office/powerpoint/2010/main" val="163602924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1" y="138113"/>
            <a:ext cx="8839200" cy="1143000"/>
          </a:xfrm>
        </p:spPr>
        <p:txBody>
          <a:bodyPr/>
          <a:lstStyle/>
          <a:p>
            <a:r>
              <a:rPr lang="en-US" dirty="0"/>
              <a:t>Real GDP Growth by Scenario</a:t>
            </a:r>
            <a:br>
              <a:rPr lang="en-US" dirty="0"/>
            </a:br>
            <a:r>
              <a:rPr lang="en-US" dirty="0"/>
              <a:t>(indexed to 2010=100</a:t>
            </a:r>
            <a:r>
              <a:rPr lang="en-US" dirty="0" smtClean="0"/>
              <a:t>)</a:t>
            </a:r>
            <a:endParaRPr lang="en-US" dirty="0"/>
          </a:p>
        </p:txBody>
      </p:sp>
      <p:pic>
        <p:nvPicPr>
          <p:cNvPr id="5" name="Picture 4"/>
          <p:cNvPicPr>
            <a:picLocks noChangeAspect="1"/>
          </p:cNvPicPr>
          <p:nvPr/>
        </p:nvPicPr>
        <p:blipFill>
          <a:blip r:embed="rId2"/>
          <a:stretch>
            <a:fillRect/>
          </a:stretch>
        </p:blipFill>
        <p:spPr>
          <a:xfrm>
            <a:off x="304800" y="1524000"/>
            <a:ext cx="8483600" cy="4927600"/>
          </a:xfrm>
          <a:prstGeom prst="rect">
            <a:avLst/>
          </a:prstGeom>
        </p:spPr>
      </p:pic>
      <p:sp>
        <p:nvSpPr>
          <p:cNvPr id="7" name="Title 1"/>
          <p:cNvSpPr txBox="1">
            <a:spLocks/>
          </p:cNvSpPr>
          <p:nvPr/>
        </p:nvSpPr>
        <p:spPr bwMode="auto">
          <a:xfrm>
            <a:off x="685800" y="6400800"/>
            <a:ext cx="4800600" cy="381000"/>
          </a:xfrm>
          <a:prstGeom prst="rect">
            <a:avLst/>
          </a:prstGeom>
          <a:noFill/>
          <a:ln w="9525">
            <a:noFill/>
            <a:miter lim="800000"/>
            <a:headEnd/>
            <a:tailEnd/>
          </a:ln>
          <a:effectLst/>
        </p:spPr>
        <p:txBody>
          <a:bodyPr vert="horz" wrap="square" lIns="91436" tIns="45718" rIns="91436" bIns="45718" numCol="1" anchor="ctr" anchorCtr="0" compatLnSpc="1">
            <a:prstTxWarp prst="textNoShape">
              <a:avLst/>
            </a:prstTxWarp>
          </a:bodyPr>
          <a:lstStyle>
            <a:lvl1pPr algn="l" rtl="0" eaLnBrk="1" fontAlgn="base" hangingPunct="1">
              <a:spcBef>
                <a:spcPct val="0"/>
              </a:spcBef>
              <a:spcAft>
                <a:spcPct val="0"/>
              </a:spcAft>
              <a:defRPr sz="4000">
                <a:solidFill>
                  <a:srgbClr val="003399"/>
                </a:solidFill>
                <a:latin typeface="Helvetica"/>
                <a:ea typeface="+mj-ea"/>
                <a:cs typeface="Helvetica"/>
              </a:defRPr>
            </a:lvl1pPr>
            <a:lvl2pPr algn="l" rtl="0" eaLnBrk="1" fontAlgn="base" hangingPunct="1">
              <a:spcBef>
                <a:spcPct val="0"/>
              </a:spcBef>
              <a:spcAft>
                <a:spcPct val="0"/>
              </a:spcAft>
              <a:defRPr sz="4000">
                <a:solidFill>
                  <a:schemeClr val="tx1"/>
                </a:solidFill>
                <a:latin typeface="Arial" pitchFamily="34" charset="0"/>
              </a:defRPr>
            </a:lvl2pPr>
            <a:lvl3pPr algn="l" rtl="0" eaLnBrk="1" fontAlgn="base" hangingPunct="1">
              <a:spcBef>
                <a:spcPct val="0"/>
              </a:spcBef>
              <a:spcAft>
                <a:spcPct val="0"/>
              </a:spcAft>
              <a:defRPr sz="4000">
                <a:solidFill>
                  <a:schemeClr val="tx1"/>
                </a:solidFill>
                <a:latin typeface="Arial" pitchFamily="34" charset="0"/>
              </a:defRPr>
            </a:lvl3pPr>
            <a:lvl4pPr algn="l" rtl="0" eaLnBrk="1" fontAlgn="base" hangingPunct="1">
              <a:spcBef>
                <a:spcPct val="0"/>
              </a:spcBef>
              <a:spcAft>
                <a:spcPct val="0"/>
              </a:spcAft>
              <a:defRPr sz="4000">
                <a:solidFill>
                  <a:schemeClr val="tx1"/>
                </a:solidFill>
                <a:latin typeface="Arial" pitchFamily="34" charset="0"/>
              </a:defRPr>
            </a:lvl4pPr>
            <a:lvl5pPr algn="l" rtl="0" eaLnBrk="1" fontAlgn="base" hangingPunct="1">
              <a:spcBef>
                <a:spcPct val="0"/>
              </a:spcBef>
              <a:spcAft>
                <a:spcPct val="0"/>
              </a:spcAft>
              <a:defRPr sz="4000">
                <a:solidFill>
                  <a:schemeClr val="tx1"/>
                </a:solidFill>
                <a:latin typeface="Arial" pitchFamily="34" charset="0"/>
              </a:defRPr>
            </a:lvl5pPr>
            <a:lvl6pPr marL="457200" algn="l" rtl="0" eaLnBrk="1" fontAlgn="base" hangingPunct="1">
              <a:spcBef>
                <a:spcPct val="0"/>
              </a:spcBef>
              <a:spcAft>
                <a:spcPct val="0"/>
              </a:spcAft>
              <a:defRPr sz="4000">
                <a:solidFill>
                  <a:schemeClr val="tx1"/>
                </a:solidFill>
                <a:latin typeface="Arial" pitchFamily="34" charset="0"/>
              </a:defRPr>
            </a:lvl6pPr>
            <a:lvl7pPr marL="914400" algn="l" rtl="0" eaLnBrk="1" fontAlgn="base" hangingPunct="1">
              <a:spcBef>
                <a:spcPct val="0"/>
              </a:spcBef>
              <a:spcAft>
                <a:spcPct val="0"/>
              </a:spcAft>
              <a:defRPr sz="4000">
                <a:solidFill>
                  <a:schemeClr val="tx1"/>
                </a:solidFill>
                <a:latin typeface="Arial" pitchFamily="34" charset="0"/>
              </a:defRPr>
            </a:lvl7pPr>
            <a:lvl8pPr marL="1371600" algn="l" rtl="0" eaLnBrk="1" fontAlgn="base" hangingPunct="1">
              <a:spcBef>
                <a:spcPct val="0"/>
              </a:spcBef>
              <a:spcAft>
                <a:spcPct val="0"/>
              </a:spcAft>
              <a:defRPr sz="4000">
                <a:solidFill>
                  <a:schemeClr val="tx1"/>
                </a:solidFill>
                <a:latin typeface="Arial" pitchFamily="34" charset="0"/>
              </a:defRPr>
            </a:lvl8pPr>
            <a:lvl9pPr marL="1828800" algn="l" rtl="0" eaLnBrk="1" fontAlgn="base" hangingPunct="1">
              <a:spcBef>
                <a:spcPct val="0"/>
              </a:spcBef>
              <a:spcAft>
                <a:spcPct val="0"/>
              </a:spcAft>
              <a:defRPr sz="4000">
                <a:solidFill>
                  <a:schemeClr val="tx1"/>
                </a:solidFill>
                <a:latin typeface="Arial" pitchFamily="34" charset="0"/>
              </a:defRPr>
            </a:lvl9pPr>
          </a:lstStyle>
          <a:p>
            <a:pPr algn="ctr">
              <a:buNone/>
            </a:pPr>
            <a:r>
              <a:rPr lang="en-US" sz="1200" dirty="0"/>
              <a:t>Source: Authors’ estimates. </a:t>
            </a:r>
          </a:p>
        </p:txBody>
      </p:sp>
    </p:spTree>
    <p:extLst>
      <p:ext uri="{BB962C8B-B14F-4D97-AF65-F5344CB8AC3E}">
        <p14:creationId xmlns:p14="http://schemas.microsoft.com/office/powerpoint/2010/main" val="36293814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Macroeconomic </a:t>
            </a:r>
            <a:r>
              <a:rPr lang="en-US" dirty="0" smtClean="0"/>
              <a:t>Aggregates</a:t>
            </a:r>
            <a:br>
              <a:rPr lang="en-US" dirty="0" smtClean="0"/>
            </a:br>
            <a:r>
              <a:rPr lang="en-US" sz="3200" dirty="0" smtClean="0"/>
              <a:t>(</a:t>
            </a:r>
            <a:r>
              <a:rPr lang="en-US" sz="2000" dirty="0" smtClean="0"/>
              <a:t>percent difference from Baseline in 2030)</a:t>
            </a:r>
            <a:endParaRPr lang="en-US" sz="3200" dirty="0"/>
          </a:p>
        </p:txBody>
      </p:sp>
      <p:pic>
        <p:nvPicPr>
          <p:cNvPr id="9" name="Picture 8"/>
          <p:cNvPicPr>
            <a:picLocks noChangeAspect="1"/>
          </p:cNvPicPr>
          <p:nvPr/>
        </p:nvPicPr>
        <p:blipFill>
          <a:blip r:embed="rId2"/>
          <a:stretch>
            <a:fillRect/>
          </a:stretch>
        </p:blipFill>
        <p:spPr>
          <a:xfrm>
            <a:off x="251527" y="2222500"/>
            <a:ext cx="8663873" cy="2882900"/>
          </a:xfrm>
          <a:prstGeom prst="rect">
            <a:avLst/>
          </a:prstGeom>
        </p:spPr>
      </p:pic>
      <p:sp>
        <p:nvSpPr>
          <p:cNvPr id="10" name="Title 1"/>
          <p:cNvSpPr txBox="1">
            <a:spLocks/>
          </p:cNvSpPr>
          <p:nvPr/>
        </p:nvSpPr>
        <p:spPr bwMode="auto">
          <a:xfrm>
            <a:off x="762000" y="5484813"/>
            <a:ext cx="7688262" cy="1144587"/>
          </a:xfrm>
          <a:prstGeom prst="rect">
            <a:avLst/>
          </a:prstGeom>
          <a:noFill/>
          <a:ln w="9525">
            <a:noFill/>
            <a:miter lim="800000"/>
            <a:headEnd/>
            <a:tailEnd/>
          </a:ln>
          <a:effectLst/>
        </p:spPr>
        <p:txBody>
          <a:bodyPr vert="horz" wrap="square" lIns="91436" tIns="45718" rIns="91436" bIns="45718" numCol="1" anchor="ctr" anchorCtr="0" compatLnSpc="1">
            <a:prstTxWarp prst="textNoShape">
              <a:avLst/>
            </a:prstTxWarp>
          </a:bodyPr>
          <a:lstStyle>
            <a:lvl1pPr algn="l" rtl="0" eaLnBrk="1" fontAlgn="base" hangingPunct="1">
              <a:spcBef>
                <a:spcPct val="0"/>
              </a:spcBef>
              <a:spcAft>
                <a:spcPct val="0"/>
              </a:spcAft>
              <a:defRPr sz="4000">
                <a:solidFill>
                  <a:srgbClr val="003399"/>
                </a:solidFill>
                <a:latin typeface="Helvetica"/>
                <a:ea typeface="+mj-ea"/>
                <a:cs typeface="Helvetica"/>
              </a:defRPr>
            </a:lvl1pPr>
            <a:lvl2pPr algn="l" rtl="0" eaLnBrk="1" fontAlgn="base" hangingPunct="1">
              <a:spcBef>
                <a:spcPct val="0"/>
              </a:spcBef>
              <a:spcAft>
                <a:spcPct val="0"/>
              </a:spcAft>
              <a:defRPr sz="4000">
                <a:solidFill>
                  <a:schemeClr val="tx1"/>
                </a:solidFill>
                <a:latin typeface="Arial" pitchFamily="34" charset="0"/>
              </a:defRPr>
            </a:lvl2pPr>
            <a:lvl3pPr algn="l" rtl="0" eaLnBrk="1" fontAlgn="base" hangingPunct="1">
              <a:spcBef>
                <a:spcPct val="0"/>
              </a:spcBef>
              <a:spcAft>
                <a:spcPct val="0"/>
              </a:spcAft>
              <a:defRPr sz="4000">
                <a:solidFill>
                  <a:schemeClr val="tx1"/>
                </a:solidFill>
                <a:latin typeface="Arial" pitchFamily="34" charset="0"/>
              </a:defRPr>
            </a:lvl3pPr>
            <a:lvl4pPr algn="l" rtl="0" eaLnBrk="1" fontAlgn="base" hangingPunct="1">
              <a:spcBef>
                <a:spcPct val="0"/>
              </a:spcBef>
              <a:spcAft>
                <a:spcPct val="0"/>
              </a:spcAft>
              <a:defRPr sz="4000">
                <a:solidFill>
                  <a:schemeClr val="tx1"/>
                </a:solidFill>
                <a:latin typeface="Arial" pitchFamily="34" charset="0"/>
              </a:defRPr>
            </a:lvl4pPr>
            <a:lvl5pPr algn="l" rtl="0" eaLnBrk="1" fontAlgn="base" hangingPunct="1">
              <a:spcBef>
                <a:spcPct val="0"/>
              </a:spcBef>
              <a:spcAft>
                <a:spcPct val="0"/>
              </a:spcAft>
              <a:defRPr sz="4000">
                <a:solidFill>
                  <a:schemeClr val="tx1"/>
                </a:solidFill>
                <a:latin typeface="Arial" pitchFamily="34" charset="0"/>
              </a:defRPr>
            </a:lvl5pPr>
            <a:lvl6pPr marL="457200" algn="l" rtl="0" eaLnBrk="1" fontAlgn="base" hangingPunct="1">
              <a:spcBef>
                <a:spcPct val="0"/>
              </a:spcBef>
              <a:spcAft>
                <a:spcPct val="0"/>
              </a:spcAft>
              <a:defRPr sz="4000">
                <a:solidFill>
                  <a:schemeClr val="tx1"/>
                </a:solidFill>
                <a:latin typeface="Arial" pitchFamily="34" charset="0"/>
              </a:defRPr>
            </a:lvl6pPr>
            <a:lvl7pPr marL="914400" algn="l" rtl="0" eaLnBrk="1" fontAlgn="base" hangingPunct="1">
              <a:spcBef>
                <a:spcPct val="0"/>
              </a:spcBef>
              <a:spcAft>
                <a:spcPct val="0"/>
              </a:spcAft>
              <a:defRPr sz="4000">
                <a:solidFill>
                  <a:schemeClr val="tx1"/>
                </a:solidFill>
                <a:latin typeface="Arial" pitchFamily="34" charset="0"/>
              </a:defRPr>
            </a:lvl7pPr>
            <a:lvl8pPr marL="1371600" algn="l" rtl="0" eaLnBrk="1" fontAlgn="base" hangingPunct="1">
              <a:spcBef>
                <a:spcPct val="0"/>
              </a:spcBef>
              <a:spcAft>
                <a:spcPct val="0"/>
              </a:spcAft>
              <a:defRPr sz="4000">
                <a:solidFill>
                  <a:schemeClr val="tx1"/>
                </a:solidFill>
                <a:latin typeface="Arial" pitchFamily="34" charset="0"/>
              </a:defRPr>
            </a:lvl8pPr>
            <a:lvl9pPr marL="1828800" algn="l" rtl="0" eaLnBrk="1" fontAlgn="base" hangingPunct="1">
              <a:spcBef>
                <a:spcPct val="0"/>
              </a:spcBef>
              <a:spcAft>
                <a:spcPct val="0"/>
              </a:spcAft>
              <a:defRPr sz="4000">
                <a:solidFill>
                  <a:schemeClr val="tx1"/>
                </a:solidFill>
                <a:latin typeface="Arial" pitchFamily="34" charset="0"/>
              </a:defRPr>
            </a:lvl9pPr>
          </a:lstStyle>
          <a:p>
            <a:pPr algn="ctr">
              <a:buNone/>
            </a:pPr>
            <a:r>
              <a:rPr lang="en-US" sz="1200" dirty="0"/>
              <a:t>Source: Authors’ estimates. Notes: Rows 1-7 measure percentage scenario differences from the Baseline in 2030. Growth Increment is the percent 2030 contribution to real GDP from each scenario, taken in sequence. Row 9 presents the annual average growth of real GDP over the period 2010-30, for each scenario.</a:t>
            </a:r>
          </a:p>
        </p:txBody>
      </p:sp>
    </p:spTree>
    <p:extLst>
      <p:ext uri="{BB962C8B-B14F-4D97-AF65-F5344CB8AC3E}">
        <p14:creationId xmlns:p14="http://schemas.microsoft.com/office/powerpoint/2010/main" val="104777830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8" y="379413"/>
            <a:ext cx="7688262" cy="1144587"/>
          </a:xfrm>
        </p:spPr>
        <p:txBody>
          <a:bodyPr/>
          <a:lstStyle/>
          <a:p>
            <a:r>
              <a:rPr lang="en-US" dirty="0"/>
              <a:t>Overall and Incremental GDP Growth by Scenario</a:t>
            </a:r>
            <a:br>
              <a:rPr lang="en-US" dirty="0"/>
            </a:br>
            <a:r>
              <a:rPr lang="en-US" sz="2400" dirty="0"/>
              <a:t>(percent </a:t>
            </a:r>
            <a:r>
              <a:rPr lang="en-US" sz="2400" dirty="0" smtClean="0"/>
              <a:t>difference from </a:t>
            </a:r>
            <a:r>
              <a:rPr lang="en-US" sz="2400" dirty="0"/>
              <a:t>Baseline in 2030)</a:t>
            </a:r>
            <a:r>
              <a:rPr lang="en-US" sz="3200" dirty="0"/>
              <a:t> </a:t>
            </a:r>
            <a:endParaRPr lang="en-US" dirty="0"/>
          </a:p>
        </p:txBody>
      </p:sp>
      <p:pic>
        <p:nvPicPr>
          <p:cNvPr id="5" name="Picture 4"/>
          <p:cNvPicPr/>
          <p:nvPr/>
        </p:nvPicPr>
        <p:blipFill>
          <a:blip r:embed="rId2">
            <a:extLst>
              <a:ext uri="{28A0092B-C50C-407E-A947-70E740481C1C}">
                <a14:useLocalDpi xmlns:a14="http://schemas.microsoft.com/office/drawing/2010/main" val="0"/>
              </a:ext>
            </a:extLst>
          </a:blip>
          <a:srcRect/>
          <a:stretch>
            <a:fillRect/>
          </a:stretch>
        </p:blipFill>
        <p:spPr bwMode="auto">
          <a:xfrm>
            <a:off x="381000" y="1905000"/>
            <a:ext cx="8382000" cy="4572000"/>
          </a:xfrm>
          <a:prstGeom prst="rect">
            <a:avLst/>
          </a:prstGeom>
          <a:noFill/>
          <a:ln>
            <a:noFill/>
          </a:ln>
        </p:spPr>
      </p:pic>
      <p:sp>
        <p:nvSpPr>
          <p:cNvPr id="6" name="Title 1"/>
          <p:cNvSpPr txBox="1">
            <a:spLocks/>
          </p:cNvSpPr>
          <p:nvPr/>
        </p:nvSpPr>
        <p:spPr bwMode="auto">
          <a:xfrm>
            <a:off x="685800" y="6400800"/>
            <a:ext cx="4800600" cy="381000"/>
          </a:xfrm>
          <a:prstGeom prst="rect">
            <a:avLst/>
          </a:prstGeom>
          <a:noFill/>
          <a:ln w="9525">
            <a:noFill/>
            <a:miter lim="800000"/>
            <a:headEnd/>
            <a:tailEnd/>
          </a:ln>
          <a:effectLst/>
        </p:spPr>
        <p:txBody>
          <a:bodyPr vert="horz" wrap="square" lIns="91436" tIns="45718" rIns="91436" bIns="45718" numCol="1" anchor="ctr" anchorCtr="0" compatLnSpc="1">
            <a:prstTxWarp prst="textNoShape">
              <a:avLst/>
            </a:prstTxWarp>
          </a:bodyPr>
          <a:lstStyle>
            <a:lvl1pPr algn="l" rtl="0" eaLnBrk="1" fontAlgn="base" hangingPunct="1">
              <a:spcBef>
                <a:spcPct val="0"/>
              </a:spcBef>
              <a:spcAft>
                <a:spcPct val="0"/>
              </a:spcAft>
              <a:defRPr sz="4000">
                <a:solidFill>
                  <a:srgbClr val="003399"/>
                </a:solidFill>
                <a:latin typeface="Helvetica"/>
                <a:ea typeface="+mj-ea"/>
                <a:cs typeface="Helvetica"/>
              </a:defRPr>
            </a:lvl1pPr>
            <a:lvl2pPr algn="l" rtl="0" eaLnBrk="1" fontAlgn="base" hangingPunct="1">
              <a:spcBef>
                <a:spcPct val="0"/>
              </a:spcBef>
              <a:spcAft>
                <a:spcPct val="0"/>
              </a:spcAft>
              <a:defRPr sz="4000">
                <a:solidFill>
                  <a:schemeClr val="tx1"/>
                </a:solidFill>
                <a:latin typeface="Arial" pitchFamily="34" charset="0"/>
              </a:defRPr>
            </a:lvl2pPr>
            <a:lvl3pPr algn="l" rtl="0" eaLnBrk="1" fontAlgn="base" hangingPunct="1">
              <a:spcBef>
                <a:spcPct val="0"/>
              </a:spcBef>
              <a:spcAft>
                <a:spcPct val="0"/>
              </a:spcAft>
              <a:defRPr sz="4000">
                <a:solidFill>
                  <a:schemeClr val="tx1"/>
                </a:solidFill>
                <a:latin typeface="Arial" pitchFamily="34" charset="0"/>
              </a:defRPr>
            </a:lvl3pPr>
            <a:lvl4pPr algn="l" rtl="0" eaLnBrk="1" fontAlgn="base" hangingPunct="1">
              <a:spcBef>
                <a:spcPct val="0"/>
              </a:spcBef>
              <a:spcAft>
                <a:spcPct val="0"/>
              </a:spcAft>
              <a:defRPr sz="4000">
                <a:solidFill>
                  <a:schemeClr val="tx1"/>
                </a:solidFill>
                <a:latin typeface="Arial" pitchFamily="34" charset="0"/>
              </a:defRPr>
            </a:lvl4pPr>
            <a:lvl5pPr algn="l" rtl="0" eaLnBrk="1" fontAlgn="base" hangingPunct="1">
              <a:spcBef>
                <a:spcPct val="0"/>
              </a:spcBef>
              <a:spcAft>
                <a:spcPct val="0"/>
              </a:spcAft>
              <a:defRPr sz="4000">
                <a:solidFill>
                  <a:schemeClr val="tx1"/>
                </a:solidFill>
                <a:latin typeface="Arial" pitchFamily="34" charset="0"/>
              </a:defRPr>
            </a:lvl5pPr>
            <a:lvl6pPr marL="457200" algn="l" rtl="0" eaLnBrk="1" fontAlgn="base" hangingPunct="1">
              <a:spcBef>
                <a:spcPct val="0"/>
              </a:spcBef>
              <a:spcAft>
                <a:spcPct val="0"/>
              </a:spcAft>
              <a:defRPr sz="4000">
                <a:solidFill>
                  <a:schemeClr val="tx1"/>
                </a:solidFill>
                <a:latin typeface="Arial" pitchFamily="34" charset="0"/>
              </a:defRPr>
            </a:lvl6pPr>
            <a:lvl7pPr marL="914400" algn="l" rtl="0" eaLnBrk="1" fontAlgn="base" hangingPunct="1">
              <a:spcBef>
                <a:spcPct val="0"/>
              </a:spcBef>
              <a:spcAft>
                <a:spcPct val="0"/>
              </a:spcAft>
              <a:defRPr sz="4000">
                <a:solidFill>
                  <a:schemeClr val="tx1"/>
                </a:solidFill>
                <a:latin typeface="Arial" pitchFamily="34" charset="0"/>
              </a:defRPr>
            </a:lvl7pPr>
            <a:lvl8pPr marL="1371600" algn="l" rtl="0" eaLnBrk="1" fontAlgn="base" hangingPunct="1">
              <a:spcBef>
                <a:spcPct val="0"/>
              </a:spcBef>
              <a:spcAft>
                <a:spcPct val="0"/>
              </a:spcAft>
              <a:defRPr sz="4000">
                <a:solidFill>
                  <a:schemeClr val="tx1"/>
                </a:solidFill>
                <a:latin typeface="Arial" pitchFamily="34" charset="0"/>
              </a:defRPr>
            </a:lvl8pPr>
            <a:lvl9pPr marL="1828800" algn="l" rtl="0" eaLnBrk="1" fontAlgn="base" hangingPunct="1">
              <a:spcBef>
                <a:spcPct val="0"/>
              </a:spcBef>
              <a:spcAft>
                <a:spcPct val="0"/>
              </a:spcAft>
              <a:defRPr sz="4000">
                <a:solidFill>
                  <a:schemeClr val="tx1"/>
                </a:solidFill>
                <a:latin typeface="Arial" pitchFamily="34" charset="0"/>
              </a:defRPr>
            </a:lvl9pPr>
          </a:lstStyle>
          <a:p>
            <a:pPr algn="ctr">
              <a:buNone/>
            </a:pPr>
            <a:r>
              <a:rPr lang="en-US" sz="1200" dirty="0"/>
              <a:t>Source: Authors’ estimates. </a:t>
            </a:r>
          </a:p>
        </p:txBody>
      </p:sp>
    </p:spTree>
    <p:extLst>
      <p:ext uri="{BB962C8B-B14F-4D97-AF65-F5344CB8AC3E}">
        <p14:creationId xmlns:p14="http://schemas.microsoft.com/office/powerpoint/2010/main" val="64410034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Sectoral Growth Dynamics Under Two Scenarios </a:t>
            </a:r>
          </a:p>
        </p:txBody>
      </p:sp>
      <p:pic>
        <p:nvPicPr>
          <p:cNvPr id="5" name="Picture 4"/>
          <p:cNvPicPr>
            <a:picLocks noChangeAspect="1"/>
          </p:cNvPicPr>
          <p:nvPr/>
        </p:nvPicPr>
        <p:blipFill>
          <a:blip r:embed="rId2"/>
          <a:stretch>
            <a:fillRect/>
          </a:stretch>
        </p:blipFill>
        <p:spPr>
          <a:xfrm>
            <a:off x="1676400" y="1447800"/>
            <a:ext cx="6223000" cy="5018548"/>
          </a:xfrm>
          <a:prstGeom prst="rect">
            <a:avLst/>
          </a:prstGeom>
        </p:spPr>
      </p:pic>
      <p:sp>
        <p:nvSpPr>
          <p:cNvPr id="6" name="Title 1"/>
          <p:cNvSpPr txBox="1">
            <a:spLocks/>
          </p:cNvSpPr>
          <p:nvPr/>
        </p:nvSpPr>
        <p:spPr bwMode="auto">
          <a:xfrm>
            <a:off x="685800" y="6400800"/>
            <a:ext cx="4800600" cy="381000"/>
          </a:xfrm>
          <a:prstGeom prst="rect">
            <a:avLst/>
          </a:prstGeom>
          <a:noFill/>
          <a:ln w="9525">
            <a:noFill/>
            <a:miter lim="800000"/>
            <a:headEnd/>
            <a:tailEnd/>
          </a:ln>
          <a:effectLst/>
        </p:spPr>
        <p:txBody>
          <a:bodyPr vert="horz" wrap="square" lIns="91436" tIns="45718" rIns="91436" bIns="45718" numCol="1" anchor="ctr" anchorCtr="0" compatLnSpc="1">
            <a:prstTxWarp prst="textNoShape">
              <a:avLst/>
            </a:prstTxWarp>
          </a:bodyPr>
          <a:lstStyle>
            <a:lvl1pPr algn="l" rtl="0" eaLnBrk="1" fontAlgn="base" hangingPunct="1">
              <a:spcBef>
                <a:spcPct val="0"/>
              </a:spcBef>
              <a:spcAft>
                <a:spcPct val="0"/>
              </a:spcAft>
              <a:defRPr sz="4000">
                <a:solidFill>
                  <a:srgbClr val="003399"/>
                </a:solidFill>
                <a:latin typeface="Helvetica"/>
                <a:ea typeface="+mj-ea"/>
                <a:cs typeface="Helvetica"/>
              </a:defRPr>
            </a:lvl1pPr>
            <a:lvl2pPr algn="l" rtl="0" eaLnBrk="1" fontAlgn="base" hangingPunct="1">
              <a:spcBef>
                <a:spcPct val="0"/>
              </a:spcBef>
              <a:spcAft>
                <a:spcPct val="0"/>
              </a:spcAft>
              <a:defRPr sz="4000">
                <a:solidFill>
                  <a:schemeClr val="tx1"/>
                </a:solidFill>
                <a:latin typeface="Arial" pitchFamily="34" charset="0"/>
              </a:defRPr>
            </a:lvl2pPr>
            <a:lvl3pPr algn="l" rtl="0" eaLnBrk="1" fontAlgn="base" hangingPunct="1">
              <a:spcBef>
                <a:spcPct val="0"/>
              </a:spcBef>
              <a:spcAft>
                <a:spcPct val="0"/>
              </a:spcAft>
              <a:defRPr sz="4000">
                <a:solidFill>
                  <a:schemeClr val="tx1"/>
                </a:solidFill>
                <a:latin typeface="Arial" pitchFamily="34" charset="0"/>
              </a:defRPr>
            </a:lvl3pPr>
            <a:lvl4pPr algn="l" rtl="0" eaLnBrk="1" fontAlgn="base" hangingPunct="1">
              <a:spcBef>
                <a:spcPct val="0"/>
              </a:spcBef>
              <a:spcAft>
                <a:spcPct val="0"/>
              </a:spcAft>
              <a:defRPr sz="4000">
                <a:solidFill>
                  <a:schemeClr val="tx1"/>
                </a:solidFill>
                <a:latin typeface="Arial" pitchFamily="34" charset="0"/>
              </a:defRPr>
            </a:lvl4pPr>
            <a:lvl5pPr algn="l" rtl="0" eaLnBrk="1" fontAlgn="base" hangingPunct="1">
              <a:spcBef>
                <a:spcPct val="0"/>
              </a:spcBef>
              <a:spcAft>
                <a:spcPct val="0"/>
              </a:spcAft>
              <a:defRPr sz="4000">
                <a:solidFill>
                  <a:schemeClr val="tx1"/>
                </a:solidFill>
                <a:latin typeface="Arial" pitchFamily="34" charset="0"/>
              </a:defRPr>
            </a:lvl5pPr>
            <a:lvl6pPr marL="457200" algn="l" rtl="0" eaLnBrk="1" fontAlgn="base" hangingPunct="1">
              <a:spcBef>
                <a:spcPct val="0"/>
              </a:spcBef>
              <a:spcAft>
                <a:spcPct val="0"/>
              </a:spcAft>
              <a:defRPr sz="4000">
                <a:solidFill>
                  <a:schemeClr val="tx1"/>
                </a:solidFill>
                <a:latin typeface="Arial" pitchFamily="34" charset="0"/>
              </a:defRPr>
            </a:lvl6pPr>
            <a:lvl7pPr marL="914400" algn="l" rtl="0" eaLnBrk="1" fontAlgn="base" hangingPunct="1">
              <a:spcBef>
                <a:spcPct val="0"/>
              </a:spcBef>
              <a:spcAft>
                <a:spcPct val="0"/>
              </a:spcAft>
              <a:defRPr sz="4000">
                <a:solidFill>
                  <a:schemeClr val="tx1"/>
                </a:solidFill>
                <a:latin typeface="Arial" pitchFamily="34" charset="0"/>
              </a:defRPr>
            </a:lvl7pPr>
            <a:lvl8pPr marL="1371600" algn="l" rtl="0" eaLnBrk="1" fontAlgn="base" hangingPunct="1">
              <a:spcBef>
                <a:spcPct val="0"/>
              </a:spcBef>
              <a:spcAft>
                <a:spcPct val="0"/>
              </a:spcAft>
              <a:defRPr sz="4000">
                <a:solidFill>
                  <a:schemeClr val="tx1"/>
                </a:solidFill>
                <a:latin typeface="Arial" pitchFamily="34" charset="0"/>
              </a:defRPr>
            </a:lvl8pPr>
            <a:lvl9pPr marL="1828800" algn="l" rtl="0" eaLnBrk="1" fontAlgn="base" hangingPunct="1">
              <a:spcBef>
                <a:spcPct val="0"/>
              </a:spcBef>
              <a:spcAft>
                <a:spcPct val="0"/>
              </a:spcAft>
              <a:defRPr sz="4000">
                <a:solidFill>
                  <a:schemeClr val="tx1"/>
                </a:solidFill>
                <a:latin typeface="Arial" pitchFamily="34" charset="0"/>
              </a:defRPr>
            </a:lvl9pPr>
          </a:lstStyle>
          <a:p>
            <a:pPr algn="ctr">
              <a:buNone/>
            </a:pPr>
            <a:r>
              <a:rPr lang="en-US" sz="1200" dirty="0"/>
              <a:t>Source: Authors’ estimates. </a:t>
            </a:r>
          </a:p>
        </p:txBody>
      </p:sp>
    </p:spTree>
    <p:extLst>
      <p:ext uri="{BB962C8B-B14F-4D97-AF65-F5344CB8AC3E}">
        <p14:creationId xmlns:p14="http://schemas.microsoft.com/office/powerpoint/2010/main" val="207698476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28438" y="187617"/>
            <a:ext cx="9015564" cy="1143000"/>
          </a:xfrm>
        </p:spPr>
        <p:txBody>
          <a:bodyPr/>
          <a:lstStyle/>
          <a:p>
            <a:r>
              <a:rPr lang="en-US" dirty="0" smtClean="0"/>
              <a:t>Climate Risk: Thailand</a:t>
            </a:r>
            <a:br>
              <a:rPr lang="en-US" dirty="0" smtClean="0"/>
            </a:br>
            <a:r>
              <a:rPr lang="en-US" sz="3600" dirty="0" smtClean="0"/>
              <a:t>Recent </a:t>
            </a:r>
            <a:r>
              <a:rPr lang="en-US" sz="3600" dirty="0" smtClean="0"/>
              <a:t>Climate History: 1980-2010</a:t>
            </a:r>
            <a:endParaRPr lang="en-US" sz="3600" dirty="0"/>
          </a:p>
        </p:txBody>
      </p:sp>
      <p:sp>
        <p:nvSpPr>
          <p:cNvPr id="11" name="TextBox 10"/>
          <p:cNvSpPr txBox="1"/>
          <p:nvPr/>
        </p:nvSpPr>
        <p:spPr>
          <a:xfrm>
            <a:off x="472514" y="1301081"/>
            <a:ext cx="8387236" cy="338554"/>
          </a:xfrm>
          <a:prstGeom prst="rect">
            <a:avLst/>
          </a:prstGeom>
          <a:noFill/>
        </p:spPr>
        <p:txBody>
          <a:bodyPr wrap="square" rtlCol="0">
            <a:spAutoFit/>
          </a:bodyPr>
          <a:lstStyle/>
          <a:p>
            <a:pPr algn="ctr"/>
            <a:r>
              <a:rPr lang="en-US" sz="1600" dirty="0" smtClean="0">
                <a:solidFill>
                  <a:schemeClr val="accent2"/>
                </a:solidFill>
                <a:latin typeface="+mn-lt"/>
              </a:rPr>
              <a:t>Growing season temperature patterns are shifting, rainfall is increasing.</a:t>
            </a:r>
            <a:endParaRPr lang="en-US" sz="1600" dirty="0">
              <a:solidFill>
                <a:schemeClr val="accent2"/>
              </a:solidFill>
              <a:latin typeface="+mn-lt"/>
            </a:endParaRPr>
          </a:p>
        </p:txBody>
      </p:sp>
      <p:pic>
        <p:nvPicPr>
          <p:cNvPr id="2" name="Picture 1"/>
          <p:cNvPicPr>
            <a:picLocks noChangeAspect="1"/>
          </p:cNvPicPr>
          <p:nvPr/>
        </p:nvPicPr>
        <p:blipFill>
          <a:blip r:embed="rId2"/>
          <a:stretch>
            <a:fillRect/>
          </a:stretch>
        </p:blipFill>
        <p:spPr>
          <a:xfrm>
            <a:off x="711200" y="1384300"/>
            <a:ext cx="7708900" cy="4076700"/>
          </a:xfrm>
          <a:prstGeom prst="rect">
            <a:avLst/>
          </a:prstGeom>
        </p:spPr>
      </p:pic>
      <p:pic>
        <p:nvPicPr>
          <p:cNvPr id="3" name="Picture 2"/>
          <p:cNvPicPr>
            <a:picLocks noChangeAspect="1"/>
          </p:cNvPicPr>
          <p:nvPr/>
        </p:nvPicPr>
        <p:blipFill>
          <a:blip r:embed="rId3"/>
          <a:stretch>
            <a:fillRect/>
          </a:stretch>
        </p:blipFill>
        <p:spPr>
          <a:xfrm>
            <a:off x="770467" y="5291680"/>
            <a:ext cx="7874000" cy="1473200"/>
          </a:xfrm>
          <a:prstGeom prst="rect">
            <a:avLst/>
          </a:prstGeom>
        </p:spPr>
      </p:pic>
    </p:spTree>
    <p:extLst>
      <p:ext uri="{BB962C8B-B14F-4D97-AF65-F5344CB8AC3E}">
        <p14:creationId xmlns:p14="http://schemas.microsoft.com/office/powerpoint/2010/main" val="53622975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Sources of Vulnerability: Water</a:t>
            </a:r>
            <a:endParaRPr lang="en-US" dirty="0"/>
          </a:p>
        </p:txBody>
      </p:sp>
      <p:pic>
        <p:nvPicPr>
          <p:cNvPr id="4" name="Picture 3"/>
          <p:cNvPicPr>
            <a:picLocks noChangeAspect="1"/>
          </p:cNvPicPr>
          <p:nvPr/>
        </p:nvPicPr>
        <p:blipFill>
          <a:blip r:embed="rId2"/>
          <a:stretch>
            <a:fillRect/>
          </a:stretch>
        </p:blipFill>
        <p:spPr>
          <a:xfrm>
            <a:off x="1066800" y="1371600"/>
            <a:ext cx="6477000" cy="5464969"/>
          </a:xfrm>
          <a:prstGeom prst="rect">
            <a:avLst/>
          </a:prstGeom>
        </p:spPr>
      </p:pic>
    </p:spTree>
    <p:extLst>
      <p:ext uri="{BB962C8B-B14F-4D97-AF65-F5344CB8AC3E}">
        <p14:creationId xmlns:p14="http://schemas.microsoft.com/office/powerpoint/2010/main" val="157212628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Indicative </a:t>
            </a:r>
            <a:r>
              <a:rPr lang="en-US" dirty="0" smtClean="0"/>
              <a:t>Scenarios</a:t>
            </a:r>
            <a:endParaRPr lang="en-US" dirty="0"/>
          </a:p>
        </p:txBody>
      </p:sp>
      <p:sp>
        <p:nvSpPr>
          <p:cNvPr id="7" name="Date Placeholder 3"/>
          <p:cNvSpPr>
            <a:spLocks noGrp="1"/>
          </p:cNvSpPr>
          <p:nvPr>
            <p:ph type="dt" sz="half" idx="4294967295"/>
          </p:nvPr>
        </p:nvSpPr>
        <p:spPr>
          <a:xfrm>
            <a:off x="0" y="6324600"/>
            <a:ext cx="2133600" cy="457200"/>
          </a:xfrm>
          <a:prstGeom prst="rect">
            <a:avLst/>
          </a:prstGeom>
        </p:spPr>
        <p:txBody>
          <a:bodyPr/>
          <a:lstStyle/>
          <a:p>
            <a:pPr>
              <a:defRPr/>
            </a:pPr>
            <a:endParaRPr lang="en-US" dirty="0"/>
          </a:p>
        </p:txBody>
      </p:sp>
      <p:sp>
        <p:nvSpPr>
          <p:cNvPr id="8" name="TextBox 7"/>
          <p:cNvSpPr txBox="1"/>
          <p:nvPr/>
        </p:nvSpPr>
        <p:spPr>
          <a:xfrm>
            <a:off x="762000" y="6397823"/>
            <a:ext cx="7543800" cy="307777"/>
          </a:xfrm>
          <a:prstGeom prst="rect">
            <a:avLst/>
          </a:prstGeom>
          <a:noFill/>
        </p:spPr>
        <p:txBody>
          <a:bodyPr wrap="square" rtlCol="0">
            <a:spAutoFit/>
          </a:bodyPr>
          <a:lstStyle/>
          <a:p>
            <a:pPr algn="ctr"/>
            <a:r>
              <a:rPr lang="en-US" sz="1400" b="1" dirty="0" smtClean="0">
                <a:solidFill>
                  <a:schemeClr val="accent1"/>
                </a:solidFill>
                <a:latin typeface="+mn-lt"/>
              </a:rPr>
              <a:t>NB: Scenarios are cumulative.</a:t>
            </a:r>
            <a:endParaRPr lang="en-US" sz="1400" b="1" dirty="0">
              <a:solidFill>
                <a:schemeClr val="accent1"/>
              </a:solidFill>
              <a:latin typeface="+mn-lt"/>
            </a:endParaRPr>
          </a:p>
        </p:txBody>
      </p:sp>
      <p:pic>
        <p:nvPicPr>
          <p:cNvPr id="4" name="Picture 3"/>
          <p:cNvPicPr>
            <a:picLocks noChangeAspect="1"/>
          </p:cNvPicPr>
          <p:nvPr/>
        </p:nvPicPr>
        <p:blipFill>
          <a:blip r:embed="rId3"/>
          <a:stretch>
            <a:fillRect/>
          </a:stretch>
        </p:blipFill>
        <p:spPr>
          <a:xfrm>
            <a:off x="520700" y="1498600"/>
            <a:ext cx="8102600" cy="4902200"/>
          </a:xfrm>
          <a:prstGeom prst="rect">
            <a:avLst/>
          </a:prstGeom>
        </p:spPr>
      </p:pic>
    </p:spTree>
    <p:extLst>
      <p:ext uri="{BB962C8B-B14F-4D97-AF65-F5344CB8AC3E}">
        <p14:creationId xmlns:p14="http://schemas.microsoft.com/office/powerpoint/2010/main" val="8759527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Macroeconomic Impacts</a:t>
            </a:r>
            <a:endParaRPr lang="en-US" dirty="0"/>
          </a:p>
        </p:txBody>
      </p:sp>
      <p:sp>
        <p:nvSpPr>
          <p:cNvPr id="5" name="Rectangle 3"/>
          <p:cNvSpPr>
            <a:spLocks noGrp="1" noChangeArrowheads="1"/>
          </p:cNvSpPr>
          <p:nvPr>
            <p:ph idx="1"/>
          </p:nvPr>
        </p:nvSpPr>
        <p:spPr>
          <a:xfrm>
            <a:off x="304800" y="4538634"/>
            <a:ext cx="8839200" cy="1938366"/>
          </a:xfrm>
        </p:spPr>
        <p:txBody>
          <a:bodyPr>
            <a:normAutofit fontScale="85000" lnSpcReduction="20000"/>
          </a:bodyPr>
          <a:lstStyle/>
          <a:p>
            <a:pPr marL="742950" indent="-742950">
              <a:lnSpc>
                <a:spcPct val="90000"/>
              </a:lnSpc>
              <a:buFont typeface="+mj-lt"/>
              <a:buAutoNum type="arabicPeriod"/>
            </a:pPr>
            <a:r>
              <a:rPr lang="en-US" dirty="0" smtClean="0"/>
              <a:t>Losses not catastrophic, but large enough to justify significant adaptation investments.</a:t>
            </a:r>
          </a:p>
          <a:p>
            <a:pPr marL="742950" indent="-742950">
              <a:lnSpc>
                <a:spcPct val="90000"/>
              </a:lnSpc>
              <a:buFont typeface="+mj-lt"/>
              <a:buAutoNum type="arabicPeriod"/>
            </a:pPr>
            <a:r>
              <a:rPr lang="en-US" dirty="0" smtClean="0"/>
              <a:t>Generally consistent with Stern, et al., but results are smaller because many climate impacts are omitted.</a:t>
            </a:r>
          </a:p>
          <a:p>
            <a:pPr marL="742950" indent="-742950">
              <a:lnSpc>
                <a:spcPct val="90000"/>
              </a:lnSpc>
              <a:buFont typeface="+mj-lt"/>
              <a:buAutoNum type="arabicPeriod"/>
            </a:pPr>
            <a:r>
              <a:rPr lang="en-US" dirty="0" smtClean="0"/>
              <a:t>Rice impact probably underestimated because of subsistence.</a:t>
            </a:r>
          </a:p>
          <a:p>
            <a:pPr marL="742950" indent="-742950">
              <a:lnSpc>
                <a:spcPct val="90000"/>
              </a:lnSpc>
              <a:buFont typeface="+mj-lt"/>
              <a:buAutoNum type="arabicPeriod"/>
            </a:pPr>
            <a:r>
              <a:rPr lang="en-US" dirty="0" smtClean="0"/>
              <a:t>Most serious losses from non-commodity foods and infrastructure. </a:t>
            </a:r>
          </a:p>
        </p:txBody>
      </p:sp>
      <p:sp>
        <p:nvSpPr>
          <p:cNvPr id="6" name="TextBox 5"/>
          <p:cNvSpPr txBox="1"/>
          <p:nvPr/>
        </p:nvSpPr>
        <p:spPr>
          <a:xfrm>
            <a:off x="498432" y="1371900"/>
            <a:ext cx="7543800" cy="307777"/>
          </a:xfrm>
          <a:prstGeom prst="rect">
            <a:avLst/>
          </a:prstGeom>
          <a:noFill/>
        </p:spPr>
        <p:txBody>
          <a:bodyPr wrap="square" rtlCol="0">
            <a:spAutoFit/>
          </a:bodyPr>
          <a:lstStyle/>
          <a:p>
            <a:pPr algn="ctr"/>
            <a:r>
              <a:rPr lang="en-US" sz="1400" b="1" dirty="0" smtClean="0">
                <a:solidFill>
                  <a:schemeClr val="accent2"/>
                </a:solidFill>
                <a:latin typeface="+mn-lt"/>
              </a:rPr>
              <a:t>Percent changes from Baseline in 2050</a:t>
            </a:r>
            <a:endParaRPr lang="en-US" sz="1400" b="1" dirty="0">
              <a:solidFill>
                <a:schemeClr val="accent2"/>
              </a:solidFill>
              <a:latin typeface="+mn-lt"/>
            </a:endParaRPr>
          </a:p>
        </p:txBody>
      </p:sp>
      <p:pic>
        <p:nvPicPr>
          <p:cNvPr id="3" name="Picture 2"/>
          <p:cNvPicPr>
            <a:picLocks noChangeAspect="1"/>
          </p:cNvPicPr>
          <p:nvPr/>
        </p:nvPicPr>
        <p:blipFill>
          <a:blip r:embed="rId2"/>
          <a:stretch>
            <a:fillRect/>
          </a:stretch>
        </p:blipFill>
        <p:spPr>
          <a:xfrm>
            <a:off x="368300" y="1701800"/>
            <a:ext cx="8394700" cy="2946400"/>
          </a:xfrm>
          <a:prstGeom prst="rect">
            <a:avLst/>
          </a:prstGeom>
        </p:spPr>
      </p:pic>
    </p:spTree>
    <p:extLst>
      <p:ext uri="{BB962C8B-B14F-4D97-AF65-F5344CB8AC3E}">
        <p14:creationId xmlns:p14="http://schemas.microsoft.com/office/powerpoint/2010/main" val="7101277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Household Impacts</a:t>
            </a:r>
            <a:endParaRPr lang="en-US" dirty="0"/>
          </a:p>
        </p:txBody>
      </p:sp>
      <p:sp>
        <p:nvSpPr>
          <p:cNvPr id="5" name="Rectangle 3"/>
          <p:cNvSpPr>
            <a:spLocks noGrp="1" noChangeArrowheads="1"/>
          </p:cNvSpPr>
          <p:nvPr>
            <p:ph idx="1"/>
          </p:nvPr>
        </p:nvSpPr>
        <p:spPr>
          <a:xfrm>
            <a:off x="304800" y="5531398"/>
            <a:ext cx="8839200" cy="1174202"/>
          </a:xfrm>
        </p:spPr>
        <p:txBody>
          <a:bodyPr>
            <a:noAutofit/>
          </a:bodyPr>
          <a:lstStyle/>
          <a:p>
            <a:pPr marL="742950" indent="-742950">
              <a:lnSpc>
                <a:spcPct val="90000"/>
              </a:lnSpc>
              <a:buFont typeface="+mj-lt"/>
              <a:buAutoNum type="arabicPeriod"/>
            </a:pPr>
            <a:r>
              <a:rPr lang="en-US" sz="2400" dirty="0" smtClean="0"/>
              <a:t>Averages mask significant differences in adjustment costs.</a:t>
            </a:r>
          </a:p>
          <a:p>
            <a:pPr marL="742950" indent="-742950">
              <a:lnSpc>
                <a:spcPct val="90000"/>
              </a:lnSpc>
              <a:buFont typeface="+mj-lt"/>
              <a:buAutoNum type="arabicPeriod"/>
            </a:pPr>
            <a:r>
              <a:rPr lang="en-US" sz="2400" dirty="0" smtClean="0"/>
              <a:t>The poor bear the highest burden.</a:t>
            </a:r>
          </a:p>
        </p:txBody>
      </p:sp>
      <p:sp>
        <p:nvSpPr>
          <p:cNvPr id="6" name="TextBox 5"/>
          <p:cNvSpPr txBox="1"/>
          <p:nvPr/>
        </p:nvSpPr>
        <p:spPr>
          <a:xfrm>
            <a:off x="498432" y="1429836"/>
            <a:ext cx="7543800" cy="307777"/>
          </a:xfrm>
          <a:prstGeom prst="rect">
            <a:avLst/>
          </a:prstGeom>
          <a:noFill/>
        </p:spPr>
        <p:txBody>
          <a:bodyPr wrap="square" rtlCol="0">
            <a:spAutoFit/>
          </a:bodyPr>
          <a:lstStyle/>
          <a:p>
            <a:pPr algn="ctr"/>
            <a:r>
              <a:rPr lang="en-US" sz="1400" b="1" dirty="0" smtClean="0">
                <a:solidFill>
                  <a:schemeClr val="accent2"/>
                </a:solidFill>
                <a:latin typeface="+mn-lt"/>
              </a:rPr>
              <a:t>Percent changes from Baseline in 2050.</a:t>
            </a:r>
            <a:endParaRPr lang="en-US" sz="1400" b="1" dirty="0">
              <a:solidFill>
                <a:schemeClr val="accent2"/>
              </a:solidFill>
              <a:latin typeface="+mn-lt"/>
            </a:endParaRPr>
          </a:p>
        </p:txBody>
      </p:sp>
      <p:pic>
        <p:nvPicPr>
          <p:cNvPr id="4" name="Picture 3"/>
          <p:cNvPicPr>
            <a:picLocks noChangeAspect="1"/>
          </p:cNvPicPr>
          <p:nvPr/>
        </p:nvPicPr>
        <p:blipFill>
          <a:blip r:embed="rId2"/>
          <a:stretch>
            <a:fillRect/>
          </a:stretch>
        </p:blipFill>
        <p:spPr>
          <a:xfrm>
            <a:off x="498432" y="1816768"/>
            <a:ext cx="9144000" cy="3898232"/>
          </a:xfrm>
          <a:prstGeom prst="rect">
            <a:avLst/>
          </a:prstGeom>
        </p:spPr>
      </p:pic>
    </p:spTree>
    <p:extLst>
      <p:ext uri="{BB962C8B-B14F-4D97-AF65-F5344CB8AC3E}">
        <p14:creationId xmlns:p14="http://schemas.microsoft.com/office/powerpoint/2010/main" val="15511737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5410" name="Picture 2"/>
          <p:cNvPicPr>
            <a:picLocks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5260975" y="1452562"/>
            <a:ext cx="2884488" cy="50419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pic>
      <p:sp>
        <p:nvSpPr>
          <p:cNvPr id="785411" name="Rectangle 3"/>
          <p:cNvSpPr>
            <a:spLocks noGrp="1" noChangeArrowheads="1"/>
          </p:cNvSpPr>
          <p:nvPr>
            <p:ph type="title"/>
          </p:nvPr>
        </p:nvSpPr>
        <p:spPr>
          <a:xfrm>
            <a:off x="1143000" y="436562"/>
            <a:ext cx="7848600" cy="838200"/>
          </a:xfrm>
        </p:spPr>
        <p:txBody>
          <a:bodyPr/>
          <a:lstStyle/>
          <a:p>
            <a:r>
              <a:rPr lang="en-US" altLang="en-US" dirty="0"/>
              <a:t>Poverty Incidence </a:t>
            </a:r>
            <a:r>
              <a:rPr lang="en-US" altLang="en-US" smtClean="0"/>
              <a:t>vs Poverty Density</a:t>
            </a:r>
            <a:endParaRPr lang="en-US" altLang="en-US" dirty="0"/>
          </a:p>
        </p:txBody>
      </p:sp>
      <p:pic>
        <p:nvPicPr>
          <p:cNvPr id="785412" name="Picture 4"/>
          <p:cNvPicPr>
            <a:picLocks noChangeAspect="1" noChangeArrowheads="1"/>
          </p:cNvPicPr>
          <p:nvPr>
            <p:ph type="body" sz="half" idx="1"/>
          </p:nvPr>
        </p:nvPicPr>
        <p:blipFill>
          <a:blip r:embed="rId4">
            <a:extLst>
              <a:ext uri="{28A0092B-C50C-407E-A947-70E740481C1C}">
                <a14:useLocalDpi xmlns:a14="http://schemas.microsoft.com/office/drawing/2010/main" val="0"/>
              </a:ext>
            </a:extLst>
          </a:blip>
          <a:srcRect/>
          <a:stretch>
            <a:fillRect/>
          </a:stretch>
        </p:blipFill>
        <p:spPr>
          <a:xfrm>
            <a:off x="1565275" y="1465262"/>
            <a:ext cx="2820988" cy="4968875"/>
          </a:xfrm>
          <a:noFill/>
        </p:spPr>
      </p:pic>
      <p:sp>
        <p:nvSpPr>
          <p:cNvPr id="785413" name="Text Box 5"/>
          <p:cNvSpPr txBox="1">
            <a:spLocks noChangeArrowheads="1"/>
          </p:cNvSpPr>
          <p:nvPr/>
        </p:nvSpPr>
        <p:spPr bwMode="auto">
          <a:xfrm rot="16200000">
            <a:off x="-540544" y="3552031"/>
            <a:ext cx="36718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altLang="en-US" b="1">
                <a:solidFill>
                  <a:srgbClr val="FF9900"/>
                </a:solidFill>
                <a:latin typeface="Humanst531 BT" charset="0"/>
              </a:rPr>
              <a:t>Poverty Incidence</a:t>
            </a:r>
          </a:p>
        </p:txBody>
      </p:sp>
      <p:sp>
        <p:nvSpPr>
          <p:cNvPr id="785414" name="Text Box 6"/>
          <p:cNvSpPr txBox="1">
            <a:spLocks noChangeArrowheads="1"/>
          </p:cNvSpPr>
          <p:nvPr/>
        </p:nvSpPr>
        <p:spPr bwMode="auto">
          <a:xfrm rot="16200000">
            <a:off x="3356768" y="3645694"/>
            <a:ext cx="33131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altLang="en-US" b="1">
                <a:solidFill>
                  <a:srgbClr val="FF9900"/>
                </a:solidFill>
                <a:latin typeface="Humanst531 BT" charset="0"/>
              </a:rPr>
              <a:t>Poverty Density</a:t>
            </a:r>
          </a:p>
        </p:txBody>
      </p:sp>
    </p:spTree>
    <p:extLst>
      <p:ext uri="{BB962C8B-B14F-4D97-AF65-F5344CB8AC3E}">
        <p14:creationId xmlns:p14="http://schemas.microsoft.com/office/powerpoint/2010/main" val="704840815"/>
      </p:ext>
    </p:extLst>
  </p:cSld>
  <p:clrMapOvr>
    <a:masterClrMapping/>
  </p:clrMapOvr>
  <p:transition spd="med">
    <p:fade thruBlk="1"/>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80434" y="1600201"/>
            <a:ext cx="8987366" cy="4478710"/>
          </a:xfrm>
          <a:prstGeom prst="rect">
            <a:avLst/>
          </a:prstGeom>
        </p:spPr>
      </p:pic>
      <p:sp>
        <p:nvSpPr>
          <p:cNvPr id="2" name="Title 1"/>
          <p:cNvSpPr>
            <a:spLocks noGrp="1"/>
          </p:cNvSpPr>
          <p:nvPr>
            <p:ph type="title"/>
          </p:nvPr>
        </p:nvSpPr>
        <p:spPr>
          <a:xfrm>
            <a:off x="1295401" y="-76200"/>
            <a:ext cx="7543800" cy="1503296"/>
          </a:xfrm>
        </p:spPr>
        <p:txBody>
          <a:bodyPr/>
          <a:lstStyle/>
          <a:p>
            <a:r>
              <a:rPr lang="en-US" sz="3200" smtClean="0"/>
              <a:t>Rice Yields: Climate Model Comparisons</a:t>
            </a:r>
            <a:endParaRPr lang="en-US" sz="3200" dirty="0"/>
          </a:p>
        </p:txBody>
      </p:sp>
      <p:sp>
        <p:nvSpPr>
          <p:cNvPr id="3" name="Left Brace 2"/>
          <p:cNvSpPr/>
          <p:nvPr/>
        </p:nvSpPr>
        <p:spPr bwMode="auto">
          <a:xfrm rot="16200000">
            <a:off x="2589998" y="1677202"/>
            <a:ext cx="295438" cy="2579834"/>
          </a:xfrm>
          <a:prstGeom prst="leftBrace">
            <a:avLst/>
          </a:prstGeom>
          <a:no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ndParaRPr>
          </a:p>
        </p:txBody>
      </p:sp>
    </p:spTree>
    <p:extLst>
      <p:ext uri="{BB962C8B-B14F-4D97-AF65-F5344CB8AC3E}">
        <p14:creationId xmlns:p14="http://schemas.microsoft.com/office/powerpoint/2010/main" val="12599377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29205" y="114149"/>
            <a:ext cx="3285873" cy="1143000"/>
          </a:xfrm>
        </p:spPr>
        <p:txBody>
          <a:bodyPr/>
          <a:lstStyle/>
          <a:p>
            <a:r>
              <a:rPr lang="fr-FR" sz="2000" dirty="0" err="1"/>
              <a:t>Rice</a:t>
            </a:r>
            <a:r>
              <a:rPr lang="fr-FR" sz="2000" dirty="0"/>
              <a:t> </a:t>
            </a:r>
            <a:r>
              <a:rPr lang="fr-FR" sz="2000" dirty="0" err="1"/>
              <a:t>Growing</a:t>
            </a:r>
            <a:r>
              <a:rPr lang="fr-FR" sz="2000" dirty="0"/>
              <a:t> Area Over the </a:t>
            </a:r>
            <a:r>
              <a:rPr lang="en-US" sz="2000" dirty="0" smtClean="0"/>
              <a:t>Negative</a:t>
            </a:r>
            <a:r>
              <a:rPr lang="fr-FR" sz="2000" dirty="0" smtClean="0"/>
              <a:t> </a:t>
            </a:r>
            <a:r>
              <a:rPr lang="fr-FR" sz="2000" dirty="0" err="1"/>
              <a:t>Threshold</a:t>
            </a:r>
            <a:r>
              <a:rPr lang="fr-FR" sz="2000" dirty="0"/>
              <a:t> for Maximum </a:t>
            </a:r>
            <a:r>
              <a:rPr lang="fr-FR" sz="2000" dirty="0" err="1"/>
              <a:t>Temperature</a:t>
            </a:r>
            <a:r>
              <a:rPr lang="en-US" sz="2000" dirty="0"/>
              <a:t> </a:t>
            </a:r>
          </a:p>
        </p:txBody>
      </p:sp>
      <p:pic>
        <p:nvPicPr>
          <p:cNvPr id="5" name="Picture 4"/>
          <p:cNvPicPr>
            <a:picLocks noChangeAspect="1"/>
          </p:cNvPicPr>
          <p:nvPr/>
        </p:nvPicPr>
        <p:blipFill>
          <a:blip r:embed="rId2"/>
          <a:stretch>
            <a:fillRect/>
          </a:stretch>
        </p:blipFill>
        <p:spPr>
          <a:xfrm rot="10800000" flipV="1">
            <a:off x="822585" y="6259963"/>
            <a:ext cx="4064200" cy="302598"/>
          </a:xfrm>
          <a:prstGeom prst="rect">
            <a:avLst/>
          </a:prstGeom>
        </p:spPr>
      </p:pic>
      <p:pic>
        <p:nvPicPr>
          <p:cNvPr id="3" name="Picture 2"/>
          <p:cNvPicPr>
            <a:picLocks noChangeAspect="1"/>
          </p:cNvPicPr>
          <p:nvPr/>
        </p:nvPicPr>
        <p:blipFill>
          <a:blip r:embed="rId3"/>
          <a:stretch>
            <a:fillRect/>
          </a:stretch>
        </p:blipFill>
        <p:spPr>
          <a:xfrm>
            <a:off x="0" y="0"/>
            <a:ext cx="5830523" cy="6858000"/>
          </a:xfrm>
          <a:prstGeom prst="rect">
            <a:avLst/>
          </a:prstGeom>
        </p:spPr>
      </p:pic>
      <p:pic>
        <p:nvPicPr>
          <p:cNvPr id="6" name="Picture 5"/>
          <p:cNvPicPr>
            <a:picLocks noChangeAspect="1"/>
          </p:cNvPicPr>
          <p:nvPr/>
        </p:nvPicPr>
        <p:blipFill>
          <a:blip r:embed="rId4"/>
          <a:stretch>
            <a:fillRect/>
          </a:stretch>
        </p:blipFill>
        <p:spPr>
          <a:xfrm>
            <a:off x="6002615" y="1281113"/>
            <a:ext cx="2790959" cy="5370710"/>
          </a:xfrm>
          <a:prstGeom prst="rect">
            <a:avLst/>
          </a:prstGeom>
        </p:spPr>
      </p:pic>
    </p:spTree>
    <p:extLst>
      <p:ext uri="{BB962C8B-B14F-4D97-AF65-F5344CB8AC3E}">
        <p14:creationId xmlns:p14="http://schemas.microsoft.com/office/powerpoint/2010/main" val="103789550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03136" y="138113"/>
            <a:ext cx="3340865" cy="1143000"/>
          </a:xfrm>
        </p:spPr>
        <p:txBody>
          <a:bodyPr/>
          <a:lstStyle/>
          <a:p>
            <a:r>
              <a:rPr lang="en-US" sz="3200" dirty="0" smtClean="0"/>
              <a:t>Yield Changes: A1B Scenario</a:t>
            </a:r>
            <a:endParaRPr lang="en-US" sz="3200" dirty="0"/>
          </a:p>
        </p:txBody>
      </p:sp>
      <p:pic>
        <p:nvPicPr>
          <p:cNvPr id="5" name="Picture 4"/>
          <p:cNvPicPr/>
          <p:nvPr/>
        </p:nvPicPr>
        <p:blipFill rotWithShape="1">
          <a:blip r:embed="rId2">
            <a:extLst>
              <a:ext uri="{28A0092B-C50C-407E-A947-70E740481C1C}">
                <a14:useLocalDpi xmlns:a14="http://schemas.microsoft.com/office/drawing/2010/main" val="0"/>
              </a:ext>
            </a:extLst>
          </a:blip>
          <a:srcRect t="50000" b="10000"/>
          <a:stretch/>
        </p:blipFill>
        <p:spPr bwMode="auto">
          <a:xfrm>
            <a:off x="0" y="6108285"/>
            <a:ext cx="5743828" cy="365760"/>
          </a:xfrm>
          <a:prstGeom prst="rect">
            <a:avLst/>
          </a:prstGeom>
          <a:ln>
            <a:noFill/>
          </a:ln>
          <a:extLst>
            <a:ext uri="{53640926-AAD7-44d8-BBD7-CCE9431645EC}">
              <a14:shadowObscured xmlns:a14="http://schemas.microsoft.com/office/drawing/2010/main" xmlns=""/>
            </a:ext>
          </a:extLst>
        </p:spPr>
      </p:pic>
      <p:pic>
        <p:nvPicPr>
          <p:cNvPr id="6" name="Picture 5"/>
          <p:cNvPicPr>
            <a:picLocks noChangeAspect="1"/>
          </p:cNvPicPr>
          <p:nvPr/>
        </p:nvPicPr>
        <p:blipFill>
          <a:blip r:embed="rId3"/>
          <a:stretch>
            <a:fillRect/>
          </a:stretch>
        </p:blipFill>
        <p:spPr>
          <a:xfrm>
            <a:off x="6092572" y="1481439"/>
            <a:ext cx="2773086" cy="5300766"/>
          </a:xfrm>
          <a:prstGeom prst="rect">
            <a:avLst/>
          </a:prstGeom>
        </p:spPr>
      </p:pic>
      <p:pic>
        <p:nvPicPr>
          <p:cNvPr id="8" name="Picture 7"/>
          <p:cNvPicPr>
            <a:picLocks noChangeAspect="1"/>
          </p:cNvPicPr>
          <p:nvPr/>
        </p:nvPicPr>
        <p:blipFill>
          <a:blip r:embed="rId4"/>
          <a:stretch>
            <a:fillRect/>
          </a:stretch>
        </p:blipFill>
        <p:spPr>
          <a:xfrm>
            <a:off x="-1" y="-1"/>
            <a:ext cx="5509979" cy="6108285"/>
          </a:xfrm>
          <a:prstGeom prst="rect">
            <a:avLst/>
          </a:prstGeom>
        </p:spPr>
      </p:pic>
    </p:spTree>
    <p:extLst>
      <p:ext uri="{BB962C8B-B14F-4D97-AF65-F5344CB8AC3E}">
        <p14:creationId xmlns:p14="http://schemas.microsoft.com/office/powerpoint/2010/main" val="204750437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6625" name="Rectangle 2"/>
          <p:cNvSpPr>
            <a:spLocks noGrp="1" noChangeArrowheads="1"/>
          </p:cNvSpPr>
          <p:nvPr>
            <p:ph type="title"/>
          </p:nvPr>
        </p:nvSpPr>
        <p:spPr>
          <a:xfrm>
            <a:off x="228601" y="138113"/>
            <a:ext cx="8915400" cy="1143000"/>
          </a:xfrm>
        </p:spPr>
        <p:txBody>
          <a:bodyPr/>
          <a:lstStyle/>
          <a:p>
            <a:r>
              <a:rPr lang="en-US" altLang="en-US" sz="4000" dirty="0" smtClean="0"/>
              <a:t>Asian Regionalism and Globalization: China</a:t>
            </a:r>
            <a:endParaRPr lang="en-US" altLang="en-US" sz="4000" dirty="0"/>
          </a:p>
        </p:txBody>
      </p:sp>
      <p:sp>
        <p:nvSpPr>
          <p:cNvPr id="40963" name="Rectangle 3"/>
          <p:cNvSpPr>
            <a:spLocks noGrp="1" noChangeArrowheads="1"/>
          </p:cNvSpPr>
          <p:nvPr>
            <p:ph idx="1"/>
          </p:nvPr>
        </p:nvSpPr>
        <p:spPr>
          <a:xfrm>
            <a:off x="544513" y="1524000"/>
            <a:ext cx="8012112" cy="5076825"/>
          </a:xfrm>
        </p:spPr>
        <p:txBody>
          <a:bodyPr/>
          <a:lstStyle/>
          <a:p>
            <a:pPr>
              <a:lnSpc>
                <a:spcPct val="90000"/>
              </a:lnSpc>
            </a:pPr>
            <a:r>
              <a:rPr lang="en-US" altLang="en-US" sz="3200" dirty="0"/>
              <a:t>Head-to-head export global competition with China will continue to be difficult.</a:t>
            </a:r>
          </a:p>
          <a:p>
            <a:pPr>
              <a:lnSpc>
                <a:spcPct val="90000"/>
              </a:lnSpc>
            </a:pPr>
            <a:r>
              <a:rPr lang="en-US" altLang="en-US" sz="3200" dirty="0"/>
              <a:t>More attention should be given to leveraging opportunities presented by East Asia</a:t>
            </a:r>
            <a:r>
              <a:rPr lang="ja-JP" altLang="en-US" sz="3200" dirty="0"/>
              <a:t>’</a:t>
            </a:r>
            <a:r>
              <a:rPr lang="en-US" altLang="ja-JP" sz="3200" dirty="0"/>
              <a:t>s fastest growing internal market.</a:t>
            </a:r>
          </a:p>
          <a:p>
            <a:pPr>
              <a:lnSpc>
                <a:spcPct val="90000"/>
              </a:lnSpc>
            </a:pPr>
            <a:r>
              <a:rPr lang="en-US" altLang="en-US" sz="3200" dirty="0"/>
              <a:t>In these areas, the best strategy for East and Southeast Asia is to pursue globalism through more comprehensive regionalism.</a:t>
            </a:r>
          </a:p>
          <a:p>
            <a:pPr>
              <a:lnSpc>
                <a:spcPct val="90000"/>
              </a:lnSpc>
            </a:pPr>
            <a:endParaRPr lang="en-US" altLang="en-US" sz="3200" dirty="0"/>
          </a:p>
        </p:txBody>
      </p:sp>
    </p:spTree>
    <p:extLst>
      <p:ext uri="{BB962C8B-B14F-4D97-AF65-F5344CB8AC3E}">
        <p14:creationId xmlns:p14="http://schemas.microsoft.com/office/powerpoint/2010/main" val="112803748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96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096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096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3"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p:cNvSpPr>
            <a:spLocks noGrp="1" noChangeArrowheads="1"/>
          </p:cNvSpPr>
          <p:nvPr>
            <p:ph type="title"/>
          </p:nvPr>
        </p:nvSpPr>
        <p:spPr>
          <a:xfrm>
            <a:off x="1066800" y="138113"/>
            <a:ext cx="8077200" cy="1143000"/>
          </a:xfrm>
        </p:spPr>
        <p:txBody>
          <a:bodyPr/>
          <a:lstStyle/>
          <a:p>
            <a:r>
              <a:rPr lang="en-US" altLang="en-US" sz="4400"/>
              <a:t>Asian Trade Triangle 2000</a:t>
            </a:r>
          </a:p>
        </p:txBody>
      </p:sp>
      <p:sp>
        <p:nvSpPr>
          <p:cNvPr id="27650" name="WordArt 3"/>
          <p:cNvSpPr>
            <a:spLocks noChangeArrowheads="1" noChangeShapeType="1" noTextEdit="1"/>
          </p:cNvSpPr>
          <p:nvPr/>
        </p:nvSpPr>
        <p:spPr bwMode="auto">
          <a:xfrm>
            <a:off x="3544888" y="1920875"/>
            <a:ext cx="1276350" cy="571500"/>
          </a:xfrm>
          <a:prstGeom prst="rect">
            <a:avLst/>
          </a:prstGeom>
        </p:spPr>
        <p:txBody>
          <a:bodyPr wrap="none" fromWordArt="1">
            <a:prstTxWarp prst="textPlain">
              <a:avLst>
                <a:gd name="adj" fmla="val 50000"/>
              </a:avLst>
            </a:prstTxWarp>
          </a:bodyPr>
          <a:lstStyle/>
          <a:p>
            <a:pPr algn="ctr"/>
            <a:r>
              <a:rPr lang="en-US" sz="3200" kern="10">
                <a:ln w="9525">
                  <a:solidFill>
                    <a:srgbClr val="000000"/>
                  </a:solidFill>
                  <a:round/>
                  <a:headEnd/>
                  <a:tailEnd/>
                </a:ln>
                <a:solidFill>
                  <a:srgbClr val="FFFFFF"/>
                </a:solidFill>
                <a:latin typeface="Arial Black" charset="0"/>
                <a:ea typeface="Arial Black" charset="0"/>
                <a:cs typeface="Arial Black" charset="0"/>
              </a:rPr>
              <a:t>China</a:t>
            </a:r>
          </a:p>
        </p:txBody>
      </p:sp>
      <p:sp>
        <p:nvSpPr>
          <p:cNvPr id="27651" name="WordArt 4"/>
          <p:cNvSpPr>
            <a:spLocks noChangeArrowheads="1" noChangeShapeType="1" noTextEdit="1"/>
          </p:cNvSpPr>
          <p:nvPr/>
        </p:nvSpPr>
        <p:spPr bwMode="auto">
          <a:xfrm>
            <a:off x="6869113" y="5159375"/>
            <a:ext cx="1590675" cy="1143000"/>
          </a:xfrm>
          <a:prstGeom prst="rect">
            <a:avLst/>
          </a:prstGeom>
        </p:spPr>
        <p:txBody>
          <a:bodyPr wrap="none" fromWordArt="1">
            <a:prstTxWarp prst="textPlain">
              <a:avLst>
                <a:gd name="adj" fmla="val 50000"/>
              </a:avLst>
            </a:prstTxWarp>
          </a:bodyPr>
          <a:lstStyle/>
          <a:p>
            <a:pPr algn="ctr"/>
            <a:r>
              <a:rPr lang="en-US" sz="3200" kern="10">
                <a:ln w="9525">
                  <a:solidFill>
                    <a:srgbClr val="000000"/>
                  </a:solidFill>
                  <a:round/>
                  <a:headEnd/>
                  <a:tailEnd/>
                </a:ln>
                <a:solidFill>
                  <a:srgbClr val="FFFFFF"/>
                </a:solidFill>
                <a:latin typeface="Arial Black" charset="0"/>
                <a:ea typeface="Arial Black" charset="0"/>
                <a:cs typeface="Arial Black" charset="0"/>
              </a:rPr>
              <a:t>Rest of</a:t>
            </a:r>
          </a:p>
          <a:p>
            <a:pPr algn="ctr"/>
            <a:r>
              <a:rPr lang="en-US" sz="3200" kern="10">
                <a:ln w="9525">
                  <a:solidFill>
                    <a:srgbClr val="000000"/>
                  </a:solidFill>
                  <a:round/>
                  <a:headEnd/>
                  <a:tailEnd/>
                </a:ln>
                <a:solidFill>
                  <a:srgbClr val="FFFFFF"/>
                </a:solidFill>
                <a:latin typeface="Arial Black" charset="0"/>
                <a:ea typeface="Arial Black" charset="0"/>
                <a:cs typeface="Arial Black" charset="0"/>
              </a:rPr>
              <a:t>World</a:t>
            </a:r>
          </a:p>
        </p:txBody>
      </p:sp>
      <p:sp>
        <p:nvSpPr>
          <p:cNvPr id="27652" name="WordArt 5"/>
          <p:cNvSpPr>
            <a:spLocks noChangeArrowheads="1" noChangeShapeType="1" noTextEdit="1"/>
          </p:cNvSpPr>
          <p:nvPr/>
        </p:nvSpPr>
        <p:spPr bwMode="auto">
          <a:xfrm>
            <a:off x="544513" y="5159375"/>
            <a:ext cx="2105025" cy="1143000"/>
          </a:xfrm>
          <a:prstGeom prst="rect">
            <a:avLst/>
          </a:prstGeom>
        </p:spPr>
        <p:txBody>
          <a:bodyPr wrap="none" fromWordArt="1">
            <a:prstTxWarp prst="textPlain">
              <a:avLst>
                <a:gd name="adj" fmla="val 50000"/>
              </a:avLst>
            </a:prstTxWarp>
          </a:bodyPr>
          <a:lstStyle/>
          <a:p>
            <a:pPr algn="ctr"/>
            <a:r>
              <a:rPr lang="en-US" sz="3200" kern="10">
                <a:ln w="9525">
                  <a:solidFill>
                    <a:srgbClr val="000000"/>
                  </a:solidFill>
                  <a:round/>
                  <a:headEnd/>
                  <a:tailEnd/>
                </a:ln>
                <a:solidFill>
                  <a:srgbClr val="FFFFFF"/>
                </a:solidFill>
                <a:latin typeface="Arial Black" charset="0"/>
                <a:ea typeface="Arial Black" charset="0"/>
                <a:cs typeface="Arial Black" charset="0"/>
              </a:rPr>
              <a:t>Rest of</a:t>
            </a:r>
          </a:p>
          <a:p>
            <a:pPr algn="ctr"/>
            <a:r>
              <a:rPr lang="en-US" sz="3200" kern="10">
                <a:ln w="9525">
                  <a:solidFill>
                    <a:srgbClr val="000000"/>
                  </a:solidFill>
                  <a:round/>
                  <a:headEnd/>
                  <a:tailEnd/>
                </a:ln>
                <a:solidFill>
                  <a:srgbClr val="FFFFFF"/>
                </a:solidFill>
                <a:latin typeface="Arial Black" charset="0"/>
                <a:ea typeface="Arial Black" charset="0"/>
                <a:cs typeface="Arial Black" charset="0"/>
              </a:rPr>
              <a:t>E&amp;SE Asia</a:t>
            </a:r>
          </a:p>
        </p:txBody>
      </p:sp>
      <p:sp>
        <p:nvSpPr>
          <p:cNvPr id="27653" name="AutoShape 6"/>
          <p:cNvSpPr>
            <a:spLocks noChangeArrowheads="1"/>
          </p:cNvSpPr>
          <p:nvPr/>
        </p:nvSpPr>
        <p:spPr bwMode="auto">
          <a:xfrm rot="2223695">
            <a:off x="2068513" y="2720975"/>
            <a:ext cx="1295400" cy="2460625"/>
          </a:xfrm>
          <a:prstGeom prst="upDownArrow">
            <a:avLst>
              <a:gd name="adj1" fmla="val 50000"/>
              <a:gd name="adj2" fmla="val 37990"/>
            </a:avLst>
          </a:prstGeom>
          <a:solidFill>
            <a:schemeClr val="accent1">
              <a:alpha val="0"/>
            </a:schemeClr>
          </a:solidFill>
          <a:ln w="9525">
            <a:solidFill>
              <a:schemeClr val="tx1"/>
            </a:solidFill>
            <a:miter lim="800000"/>
            <a:headEnd/>
            <a:tailEnd/>
          </a:ln>
        </p:spPr>
        <p:txBody>
          <a:bodyPr wrap="none" anchor="ctr"/>
          <a:lstStyle>
            <a:lvl1pPr>
              <a:defRPr sz="2800">
                <a:solidFill>
                  <a:schemeClr val="tx1"/>
                </a:solidFill>
                <a:latin typeface="Arial" charset="0"/>
                <a:ea typeface="ＭＳ Ｐゴシック" charset="-128"/>
              </a:defRPr>
            </a:lvl1pPr>
            <a:lvl2pPr marL="742950" indent="-285750">
              <a:defRPr sz="2800">
                <a:solidFill>
                  <a:schemeClr val="tx1"/>
                </a:solidFill>
                <a:latin typeface="Arial" charset="0"/>
                <a:ea typeface="ＭＳ Ｐゴシック" charset="-128"/>
              </a:defRPr>
            </a:lvl2pPr>
            <a:lvl3pPr marL="1143000" indent="-228600">
              <a:defRPr sz="2800">
                <a:solidFill>
                  <a:schemeClr val="tx1"/>
                </a:solidFill>
                <a:latin typeface="Arial" charset="0"/>
                <a:ea typeface="ＭＳ Ｐゴシック" charset="-128"/>
              </a:defRPr>
            </a:lvl3pPr>
            <a:lvl4pPr marL="1600200" indent="-228600">
              <a:defRPr sz="2800">
                <a:solidFill>
                  <a:schemeClr val="tx1"/>
                </a:solidFill>
                <a:latin typeface="Arial" charset="0"/>
                <a:ea typeface="ＭＳ Ｐゴシック" charset="-128"/>
              </a:defRPr>
            </a:lvl4pPr>
            <a:lvl5pPr marL="2057400" indent="-228600">
              <a:defRPr sz="2800">
                <a:solidFill>
                  <a:schemeClr val="tx1"/>
                </a:solidFill>
                <a:latin typeface="Arial" charset="0"/>
                <a:ea typeface="ＭＳ Ｐゴシック" charset="-128"/>
              </a:defRPr>
            </a:lvl5pPr>
            <a:lvl6pPr marL="2514600" indent="-228600" eaLnBrk="0" fontAlgn="base" hangingPunct="0">
              <a:spcBef>
                <a:spcPct val="20000"/>
              </a:spcBef>
              <a:spcAft>
                <a:spcPct val="0"/>
              </a:spcAft>
              <a:defRPr sz="2800">
                <a:solidFill>
                  <a:schemeClr val="tx1"/>
                </a:solidFill>
                <a:latin typeface="Arial" charset="0"/>
                <a:ea typeface="ＭＳ Ｐゴシック" charset="-128"/>
              </a:defRPr>
            </a:lvl6pPr>
            <a:lvl7pPr marL="2971800" indent="-228600" eaLnBrk="0" fontAlgn="base" hangingPunct="0">
              <a:spcBef>
                <a:spcPct val="20000"/>
              </a:spcBef>
              <a:spcAft>
                <a:spcPct val="0"/>
              </a:spcAft>
              <a:defRPr sz="2800">
                <a:solidFill>
                  <a:schemeClr val="tx1"/>
                </a:solidFill>
                <a:latin typeface="Arial" charset="0"/>
                <a:ea typeface="ＭＳ Ｐゴシック" charset="-128"/>
              </a:defRPr>
            </a:lvl7pPr>
            <a:lvl8pPr marL="3429000" indent="-228600" eaLnBrk="0" fontAlgn="base" hangingPunct="0">
              <a:spcBef>
                <a:spcPct val="20000"/>
              </a:spcBef>
              <a:spcAft>
                <a:spcPct val="0"/>
              </a:spcAft>
              <a:defRPr sz="2800">
                <a:solidFill>
                  <a:schemeClr val="tx1"/>
                </a:solidFill>
                <a:latin typeface="Arial" charset="0"/>
                <a:ea typeface="ＭＳ Ｐゴシック" charset="-128"/>
              </a:defRPr>
            </a:lvl8pPr>
            <a:lvl9pPr marL="3886200" indent="-228600" eaLnBrk="0" fontAlgn="base" hangingPunct="0">
              <a:spcBef>
                <a:spcPct val="20000"/>
              </a:spcBef>
              <a:spcAft>
                <a:spcPct val="0"/>
              </a:spcAft>
              <a:defRPr sz="2800">
                <a:solidFill>
                  <a:schemeClr val="tx1"/>
                </a:solidFill>
                <a:latin typeface="Arial" charset="0"/>
                <a:ea typeface="ＭＳ Ｐゴシック" charset="-128"/>
              </a:defRPr>
            </a:lvl9pPr>
          </a:lstStyle>
          <a:p>
            <a:pPr algn="ctr"/>
            <a:endParaRPr lang="en-US" altLang="en-US"/>
          </a:p>
        </p:txBody>
      </p:sp>
      <p:sp>
        <p:nvSpPr>
          <p:cNvPr id="27654" name="WordArt 7"/>
          <p:cNvSpPr>
            <a:spLocks noChangeArrowheads="1" noChangeShapeType="1" noTextEdit="1"/>
          </p:cNvSpPr>
          <p:nvPr/>
        </p:nvSpPr>
        <p:spPr bwMode="auto">
          <a:xfrm>
            <a:off x="2601913" y="3635375"/>
            <a:ext cx="276225" cy="647700"/>
          </a:xfrm>
          <a:prstGeom prst="rect">
            <a:avLst/>
          </a:prstGeom>
        </p:spPr>
        <p:txBody>
          <a:bodyPr wrap="none" fromWordArt="1">
            <a:prstTxWarp prst="textPlain">
              <a:avLst>
                <a:gd name="adj" fmla="val 50000"/>
              </a:avLst>
            </a:prstTxWarp>
          </a:bodyPr>
          <a:lstStyle/>
          <a:p>
            <a:pPr algn="ctr"/>
            <a:r>
              <a:rPr lang="en-US" sz="3600" kern="10">
                <a:ln w="9525">
                  <a:solidFill>
                    <a:srgbClr val="000000"/>
                  </a:solidFill>
                  <a:round/>
                  <a:headEnd/>
                  <a:tailEnd/>
                </a:ln>
                <a:solidFill>
                  <a:srgbClr val="FFFFFF"/>
                </a:solidFill>
                <a:latin typeface="Arial Black" charset="0"/>
                <a:ea typeface="Arial Black" charset="0"/>
                <a:cs typeface="Arial Black" charset="0"/>
              </a:rPr>
              <a:t>?</a:t>
            </a:r>
          </a:p>
        </p:txBody>
      </p:sp>
      <p:sp>
        <p:nvSpPr>
          <p:cNvPr id="27655" name="AutoShape 8"/>
          <p:cNvSpPr>
            <a:spLocks noChangeArrowheads="1"/>
          </p:cNvSpPr>
          <p:nvPr/>
        </p:nvSpPr>
        <p:spPr bwMode="auto">
          <a:xfrm rot="3112143">
            <a:off x="4951413" y="3021012"/>
            <a:ext cx="2895600" cy="1323975"/>
          </a:xfrm>
          <a:prstGeom prst="rightArrow">
            <a:avLst>
              <a:gd name="adj1" fmla="val 50000"/>
              <a:gd name="adj2" fmla="val 54676"/>
            </a:avLst>
          </a:prstGeom>
          <a:solidFill>
            <a:srgbClr val="008000"/>
          </a:solidFill>
          <a:ln w="9525">
            <a:solidFill>
              <a:schemeClr val="tx1"/>
            </a:solidFill>
            <a:miter lim="800000"/>
            <a:headEnd/>
            <a:tailEnd/>
          </a:ln>
        </p:spPr>
        <p:txBody>
          <a:bodyPr wrap="none" anchor="ctr"/>
          <a:lstStyle>
            <a:lvl1pPr>
              <a:defRPr sz="2800">
                <a:solidFill>
                  <a:schemeClr val="tx1"/>
                </a:solidFill>
                <a:latin typeface="Arial" charset="0"/>
                <a:ea typeface="ＭＳ Ｐゴシック" charset="-128"/>
              </a:defRPr>
            </a:lvl1pPr>
            <a:lvl2pPr marL="742950" indent="-285750">
              <a:defRPr sz="2800">
                <a:solidFill>
                  <a:schemeClr val="tx1"/>
                </a:solidFill>
                <a:latin typeface="Arial" charset="0"/>
                <a:ea typeface="ＭＳ Ｐゴシック" charset="-128"/>
              </a:defRPr>
            </a:lvl2pPr>
            <a:lvl3pPr marL="1143000" indent="-228600">
              <a:defRPr sz="2800">
                <a:solidFill>
                  <a:schemeClr val="tx1"/>
                </a:solidFill>
                <a:latin typeface="Arial" charset="0"/>
                <a:ea typeface="ＭＳ Ｐゴシック" charset="-128"/>
              </a:defRPr>
            </a:lvl3pPr>
            <a:lvl4pPr marL="1600200" indent="-228600">
              <a:defRPr sz="2800">
                <a:solidFill>
                  <a:schemeClr val="tx1"/>
                </a:solidFill>
                <a:latin typeface="Arial" charset="0"/>
                <a:ea typeface="ＭＳ Ｐゴシック" charset="-128"/>
              </a:defRPr>
            </a:lvl4pPr>
            <a:lvl5pPr marL="2057400" indent="-228600">
              <a:defRPr sz="2800">
                <a:solidFill>
                  <a:schemeClr val="tx1"/>
                </a:solidFill>
                <a:latin typeface="Arial" charset="0"/>
                <a:ea typeface="ＭＳ Ｐゴシック" charset="-128"/>
              </a:defRPr>
            </a:lvl5pPr>
            <a:lvl6pPr marL="2514600" indent="-228600" eaLnBrk="0" fontAlgn="base" hangingPunct="0">
              <a:spcBef>
                <a:spcPct val="20000"/>
              </a:spcBef>
              <a:spcAft>
                <a:spcPct val="0"/>
              </a:spcAft>
              <a:defRPr sz="2800">
                <a:solidFill>
                  <a:schemeClr val="tx1"/>
                </a:solidFill>
                <a:latin typeface="Arial" charset="0"/>
                <a:ea typeface="ＭＳ Ｐゴシック" charset="-128"/>
              </a:defRPr>
            </a:lvl6pPr>
            <a:lvl7pPr marL="2971800" indent="-228600" eaLnBrk="0" fontAlgn="base" hangingPunct="0">
              <a:spcBef>
                <a:spcPct val="20000"/>
              </a:spcBef>
              <a:spcAft>
                <a:spcPct val="0"/>
              </a:spcAft>
              <a:defRPr sz="2800">
                <a:solidFill>
                  <a:schemeClr val="tx1"/>
                </a:solidFill>
                <a:latin typeface="Arial" charset="0"/>
                <a:ea typeface="ＭＳ Ｐゴシック" charset="-128"/>
              </a:defRPr>
            </a:lvl7pPr>
            <a:lvl8pPr marL="3429000" indent="-228600" eaLnBrk="0" fontAlgn="base" hangingPunct="0">
              <a:spcBef>
                <a:spcPct val="20000"/>
              </a:spcBef>
              <a:spcAft>
                <a:spcPct val="0"/>
              </a:spcAft>
              <a:defRPr sz="2800">
                <a:solidFill>
                  <a:schemeClr val="tx1"/>
                </a:solidFill>
                <a:latin typeface="Arial" charset="0"/>
                <a:ea typeface="ＭＳ Ｐゴシック" charset="-128"/>
              </a:defRPr>
            </a:lvl8pPr>
            <a:lvl9pPr marL="3886200" indent="-228600" eaLnBrk="0" fontAlgn="base" hangingPunct="0">
              <a:spcBef>
                <a:spcPct val="20000"/>
              </a:spcBef>
              <a:spcAft>
                <a:spcPct val="0"/>
              </a:spcAft>
              <a:defRPr sz="2800">
                <a:solidFill>
                  <a:schemeClr val="tx1"/>
                </a:solidFill>
                <a:latin typeface="Arial" charset="0"/>
                <a:ea typeface="ＭＳ Ｐゴシック" charset="-128"/>
              </a:defRPr>
            </a:lvl9pPr>
          </a:lstStyle>
          <a:p>
            <a:endParaRPr lang="en-US" altLang="en-US"/>
          </a:p>
        </p:txBody>
      </p:sp>
      <p:sp>
        <p:nvSpPr>
          <p:cNvPr id="27656" name="AutoShape 9"/>
          <p:cNvSpPr>
            <a:spLocks noChangeArrowheads="1"/>
          </p:cNvSpPr>
          <p:nvPr/>
        </p:nvSpPr>
        <p:spPr bwMode="auto">
          <a:xfrm>
            <a:off x="2906713" y="4930775"/>
            <a:ext cx="3657600" cy="1066800"/>
          </a:xfrm>
          <a:prstGeom prst="rightArrow">
            <a:avLst>
              <a:gd name="adj1" fmla="val 50000"/>
              <a:gd name="adj2" fmla="val 85714"/>
            </a:avLst>
          </a:prstGeom>
          <a:solidFill>
            <a:srgbClr val="008000"/>
          </a:solidFill>
          <a:ln w="9525">
            <a:solidFill>
              <a:schemeClr val="tx1"/>
            </a:solidFill>
            <a:miter lim="800000"/>
            <a:headEnd/>
            <a:tailEnd/>
          </a:ln>
        </p:spPr>
        <p:txBody>
          <a:bodyPr wrap="none" anchor="ctr"/>
          <a:lstStyle>
            <a:lvl1pPr>
              <a:defRPr sz="2800">
                <a:solidFill>
                  <a:schemeClr val="tx1"/>
                </a:solidFill>
                <a:latin typeface="Arial" charset="0"/>
                <a:ea typeface="ＭＳ Ｐゴシック" charset="-128"/>
              </a:defRPr>
            </a:lvl1pPr>
            <a:lvl2pPr marL="742950" indent="-285750">
              <a:defRPr sz="2800">
                <a:solidFill>
                  <a:schemeClr val="tx1"/>
                </a:solidFill>
                <a:latin typeface="Arial" charset="0"/>
                <a:ea typeface="ＭＳ Ｐゴシック" charset="-128"/>
              </a:defRPr>
            </a:lvl2pPr>
            <a:lvl3pPr marL="1143000" indent="-228600">
              <a:defRPr sz="2800">
                <a:solidFill>
                  <a:schemeClr val="tx1"/>
                </a:solidFill>
                <a:latin typeface="Arial" charset="0"/>
                <a:ea typeface="ＭＳ Ｐゴシック" charset="-128"/>
              </a:defRPr>
            </a:lvl3pPr>
            <a:lvl4pPr marL="1600200" indent="-228600">
              <a:defRPr sz="2800">
                <a:solidFill>
                  <a:schemeClr val="tx1"/>
                </a:solidFill>
                <a:latin typeface="Arial" charset="0"/>
                <a:ea typeface="ＭＳ Ｐゴシック" charset="-128"/>
              </a:defRPr>
            </a:lvl4pPr>
            <a:lvl5pPr marL="2057400" indent="-228600">
              <a:defRPr sz="2800">
                <a:solidFill>
                  <a:schemeClr val="tx1"/>
                </a:solidFill>
                <a:latin typeface="Arial" charset="0"/>
                <a:ea typeface="ＭＳ Ｐゴシック" charset="-128"/>
              </a:defRPr>
            </a:lvl5pPr>
            <a:lvl6pPr marL="2514600" indent="-228600" eaLnBrk="0" fontAlgn="base" hangingPunct="0">
              <a:spcBef>
                <a:spcPct val="20000"/>
              </a:spcBef>
              <a:spcAft>
                <a:spcPct val="0"/>
              </a:spcAft>
              <a:defRPr sz="2800">
                <a:solidFill>
                  <a:schemeClr val="tx1"/>
                </a:solidFill>
                <a:latin typeface="Arial" charset="0"/>
                <a:ea typeface="ＭＳ Ｐゴシック" charset="-128"/>
              </a:defRPr>
            </a:lvl6pPr>
            <a:lvl7pPr marL="2971800" indent="-228600" eaLnBrk="0" fontAlgn="base" hangingPunct="0">
              <a:spcBef>
                <a:spcPct val="20000"/>
              </a:spcBef>
              <a:spcAft>
                <a:spcPct val="0"/>
              </a:spcAft>
              <a:defRPr sz="2800">
                <a:solidFill>
                  <a:schemeClr val="tx1"/>
                </a:solidFill>
                <a:latin typeface="Arial" charset="0"/>
                <a:ea typeface="ＭＳ Ｐゴシック" charset="-128"/>
              </a:defRPr>
            </a:lvl7pPr>
            <a:lvl8pPr marL="3429000" indent="-228600" eaLnBrk="0" fontAlgn="base" hangingPunct="0">
              <a:spcBef>
                <a:spcPct val="20000"/>
              </a:spcBef>
              <a:spcAft>
                <a:spcPct val="0"/>
              </a:spcAft>
              <a:defRPr sz="2800">
                <a:solidFill>
                  <a:schemeClr val="tx1"/>
                </a:solidFill>
                <a:latin typeface="Arial" charset="0"/>
                <a:ea typeface="ＭＳ Ｐゴシック" charset="-128"/>
              </a:defRPr>
            </a:lvl8pPr>
            <a:lvl9pPr marL="3886200" indent="-228600" eaLnBrk="0" fontAlgn="base" hangingPunct="0">
              <a:spcBef>
                <a:spcPct val="20000"/>
              </a:spcBef>
              <a:spcAft>
                <a:spcPct val="0"/>
              </a:spcAft>
              <a:defRPr sz="2800">
                <a:solidFill>
                  <a:schemeClr val="tx1"/>
                </a:solidFill>
                <a:latin typeface="Arial" charset="0"/>
                <a:ea typeface="ＭＳ Ｐゴシック" charset="-128"/>
              </a:defRPr>
            </a:lvl9pPr>
          </a:lstStyle>
          <a:p>
            <a:endParaRPr lang="en-US" altLang="en-US"/>
          </a:p>
        </p:txBody>
      </p:sp>
      <p:sp>
        <p:nvSpPr>
          <p:cNvPr id="27657" name="AutoShape 10"/>
          <p:cNvSpPr>
            <a:spLocks noChangeArrowheads="1"/>
          </p:cNvSpPr>
          <p:nvPr/>
        </p:nvSpPr>
        <p:spPr bwMode="auto">
          <a:xfrm rot="-7739887">
            <a:off x="4035425" y="3740150"/>
            <a:ext cx="2819400" cy="457200"/>
          </a:xfrm>
          <a:prstGeom prst="rightArrow">
            <a:avLst>
              <a:gd name="adj1" fmla="val 50000"/>
              <a:gd name="adj2" fmla="val 154167"/>
            </a:avLst>
          </a:prstGeom>
          <a:solidFill>
            <a:srgbClr val="FF0000"/>
          </a:solidFill>
          <a:ln w="9525">
            <a:solidFill>
              <a:schemeClr val="tx1"/>
            </a:solidFill>
            <a:miter lim="800000"/>
            <a:headEnd/>
            <a:tailEnd/>
          </a:ln>
        </p:spPr>
        <p:txBody>
          <a:bodyPr wrap="none" anchor="ctr"/>
          <a:lstStyle>
            <a:lvl1pPr>
              <a:defRPr sz="2800">
                <a:solidFill>
                  <a:schemeClr val="tx1"/>
                </a:solidFill>
                <a:latin typeface="Arial" charset="0"/>
                <a:ea typeface="ＭＳ Ｐゴシック" charset="-128"/>
              </a:defRPr>
            </a:lvl1pPr>
            <a:lvl2pPr marL="742950" indent="-285750">
              <a:defRPr sz="2800">
                <a:solidFill>
                  <a:schemeClr val="tx1"/>
                </a:solidFill>
                <a:latin typeface="Arial" charset="0"/>
                <a:ea typeface="ＭＳ Ｐゴシック" charset="-128"/>
              </a:defRPr>
            </a:lvl2pPr>
            <a:lvl3pPr marL="1143000" indent="-228600">
              <a:defRPr sz="2800">
                <a:solidFill>
                  <a:schemeClr val="tx1"/>
                </a:solidFill>
                <a:latin typeface="Arial" charset="0"/>
                <a:ea typeface="ＭＳ Ｐゴシック" charset="-128"/>
              </a:defRPr>
            </a:lvl3pPr>
            <a:lvl4pPr marL="1600200" indent="-228600">
              <a:defRPr sz="2800">
                <a:solidFill>
                  <a:schemeClr val="tx1"/>
                </a:solidFill>
                <a:latin typeface="Arial" charset="0"/>
                <a:ea typeface="ＭＳ Ｐゴシック" charset="-128"/>
              </a:defRPr>
            </a:lvl4pPr>
            <a:lvl5pPr marL="2057400" indent="-228600">
              <a:defRPr sz="2800">
                <a:solidFill>
                  <a:schemeClr val="tx1"/>
                </a:solidFill>
                <a:latin typeface="Arial" charset="0"/>
                <a:ea typeface="ＭＳ Ｐゴシック" charset="-128"/>
              </a:defRPr>
            </a:lvl5pPr>
            <a:lvl6pPr marL="2514600" indent="-228600" eaLnBrk="0" fontAlgn="base" hangingPunct="0">
              <a:spcBef>
                <a:spcPct val="20000"/>
              </a:spcBef>
              <a:spcAft>
                <a:spcPct val="0"/>
              </a:spcAft>
              <a:defRPr sz="2800">
                <a:solidFill>
                  <a:schemeClr val="tx1"/>
                </a:solidFill>
                <a:latin typeface="Arial" charset="0"/>
                <a:ea typeface="ＭＳ Ｐゴシック" charset="-128"/>
              </a:defRPr>
            </a:lvl6pPr>
            <a:lvl7pPr marL="2971800" indent="-228600" eaLnBrk="0" fontAlgn="base" hangingPunct="0">
              <a:spcBef>
                <a:spcPct val="20000"/>
              </a:spcBef>
              <a:spcAft>
                <a:spcPct val="0"/>
              </a:spcAft>
              <a:defRPr sz="2800">
                <a:solidFill>
                  <a:schemeClr val="tx1"/>
                </a:solidFill>
                <a:latin typeface="Arial" charset="0"/>
                <a:ea typeface="ＭＳ Ｐゴシック" charset="-128"/>
              </a:defRPr>
            </a:lvl7pPr>
            <a:lvl8pPr marL="3429000" indent="-228600" eaLnBrk="0" fontAlgn="base" hangingPunct="0">
              <a:spcBef>
                <a:spcPct val="20000"/>
              </a:spcBef>
              <a:spcAft>
                <a:spcPct val="0"/>
              </a:spcAft>
              <a:defRPr sz="2800">
                <a:solidFill>
                  <a:schemeClr val="tx1"/>
                </a:solidFill>
                <a:latin typeface="Arial" charset="0"/>
                <a:ea typeface="ＭＳ Ｐゴシック" charset="-128"/>
              </a:defRPr>
            </a:lvl8pPr>
            <a:lvl9pPr marL="3886200" indent="-228600" eaLnBrk="0" fontAlgn="base" hangingPunct="0">
              <a:spcBef>
                <a:spcPct val="20000"/>
              </a:spcBef>
              <a:spcAft>
                <a:spcPct val="0"/>
              </a:spcAft>
              <a:defRPr sz="2800">
                <a:solidFill>
                  <a:schemeClr val="tx1"/>
                </a:solidFill>
                <a:latin typeface="Arial" charset="0"/>
                <a:ea typeface="ＭＳ Ｐゴシック" charset="-128"/>
              </a:defRPr>
            </a:lvl9pPr>
          </a:lstStyle>
          <a:p>
            <a:endParaRPr lang="en-US" altLang="en-US"/>
          </a:p>
        </p:txBody>
      </p:sp>
      <p:sp>
        <p:nvSpPr>
          <p:cNvPr id="27658" name="AutoShape 11"/>
          <p:cNvSpPr>
            <a:spLocks noChangeArrowheads="1"/>
          </p:cNvSpPr>
          <p:nvPr/>
        </p:nvSpPr>
        <p:spPr bwMode="auto">
          <a:xfrm rot="10800000">
            <a:off x="2884488" y="5943600"/>
            <a:ext cx="3505200" cy="457200"/>
          </a:xfrm>
          <a:prstGeom prst="rightArrow">
            <a:avLst>
              <a:gd name="adj1" fmla="val 50000"/>
              <a:gd name="adj2" fmla="val 191667"/>
            </a:avLst>
          </a:prstGeom>
          <a:solidFill>
            <a:srgbClr val="FF0000"/>
          </a:solidFill>
          <a:ln w="9525">
            <a:solidFill>
              <a:schemeClr val="tx1"/>
            </a:solidFill>
            <a:miter lim="800000"/>
            <a:headEnd/>
            <a:tailEnd/>
          </a:ln>
        </p:spPr>
        <p:txBody>
          <a:bodyPr wrap="none" anchor="ctr"/>
          <a:lstStyle>
            <a:lvl1pPr>
              <a:defRPr sz="2800">
                <a:solidFill>
                  <a:schemeClr val="tx1"/>
                </a:solidFill>
                <a:latin typeface="Arial" charset="0"/>
                <a:ea typeface="ＭＳ Ｐゴシック" charset="-128"/>
              </a:defRPr>
            </a:lvl1pPr>
            <a:lvl2pPr marL="742950" indent="-285750">
              <a:defRPr sz="2800">
                <a:solidFill>
                  <a:schemeClr val="tx1"/>
                </a:solidFill>
                <a:latin typeface="Arial" charset="0"/>
                <a:ea typeface="ＭＳ Ｐゴシック" charset="-128"/>
              </a:defRPr>
            </a:lvl2pPr>
            <a:lvl3pPr marL="1143000" indent="-228600">
              <a:defRPr sz="2800">
                <a:solidFill>
                  <a:schemeClr val="tx1"/>
                </a:solidFill>
                <a:latin typeface="Arial" charset="0"/>
                <a:ea typeface="ＭＳ Ｐゴシック" charset="-128"/>
              </a:defRPr>
            </a:lvl3pPr>
            <a:lvl4pPr marL="1600200" indent="-228600">
              <a:defRPr sz="2800">
                <a:solidFill>
                  <a:schemeClr val="tx1"/>
                </a:solidFill>
                <a:latin typeface="Arial" charset="0"/>
                <a:ea typeface="ＭＳ Ｐゴシック" charset="-128"/>
              </a:defRPr>
            </a:lvl4pPr>
            <a:lvl5pPr marL="2057400" indent="-228600">
              <a:defRPr sz="2800">
                <a:solidFill>
                  <a:schemeClr val="tx1"/>
                </a:solidFill>
                <a:latin typeface="Arial" charset="0"/>
                <a:ea typeface="ＭＳ Ｐゴシック" charset="-128"/>
              </a:defRPr>
            </a:lvl5pPr>
            <a:lvl6pPr marL="2514600" indent="-228600" eaLnBrk="0" fontAlgn="base" hangingPunct="0">
              <a:spcBef>
                <a:spcPct val="20000"/>
              </a:spcBef>
              <a:spcAft>
                <a:spcPct val="0"/>
              </a:spcAft>
              <a:defRPr sz="2800">
                <a:solidFill>
                  <a:schemeClr val="tx1"/>
                </a:solidFill>
                <a:latin typeface="Arial" charset="0"/>
                <a:ea typeface="ＭＳ Ｐゴシック" charset="-128"/>
              </a:defRPr>
            </a:lvl6pPr>
            <a:lvl7pPr marL="2971800" indent="-228600" eaLnBrk="0" fontAlgn="base" hangingPunct="0">
              <a:spcBef>
                <a:spcPct val="20000"/>
              </a:spcBef>
              <a:spcAft>
                <a:spcPct val="0"/>
              </a:spcAft>
              <a:defRPr sz="2800">
                <a:solidFill>
                  <a:schemeClr val="tx1"/>
                </a:solidFill>
                <a:latin typeface="Arial" charset="0"/>
                <a:ea typeface="ＭＳ Ｐゴシック" charset="-128"/>
              </a:defRPr>
            </a:lvl7pPr>
            <a:lvl8pPr marL="3429000" indent="-228600" eaLnBrk="0" fontAlgn="base" hangingPunct="0">
              <a:spcBef>
                <a:spcPct val="20000"/>
              </a:spcBef>
              <a:spcAft>
                <a:spcPct val="0"/>
              </a:spcAft>
              <a:defRPr sz="2800">
                <a:solidFill>
                  <a:schemeClr val="tx1"/>
                </a:solidFill>
                <a:latin typeface="Arial" charset="0"/>
                <a:ea typeface="ＭＳ Ｐゴシック" charset="-128"/>
              </a:defRPr>
            </a:lvl8pPr>
            <a:lvl9pPr marL="3886200" indent="-228600" eaLnBrk="0" fontAlgn="base" hangingPunct="0">
              <a:spcBef>
                <a:spcPct val="20000"/>
              </a:spcBef>
              <a:spcAft>
                <a:spcPct val="0"/>
              </a:spcAft>
              <a:defRPr sz="2800">
                <a:solidFill>
                  <a:schemeClr val="tx1"/>
                </a:solidFill>
                <a:latin typeface="Arial" charset="0"/>
                <a:ea typeface="ＭＳ Ｐゴシック" charset="-128"/>
              </a:defRPr>
            </a:lvl9pPr>
          </a:lstStyle>
          <a:p>
            <a:endParaRPr lang="en-US" altLang="en-US"/>
          </a:p>
        </p:txBody>
      </p:sp>
    </p:spTree>
    <p:extLst>
      <p:ext uri="{BB962C8B-B14F-4D97-AF65-F5344CB8AC3E}">
        <p14:creationId xmlns:p14="http://schemas.microsoft.com/office/powerpoint/2010/main" val="940341065"/>
      </p:ext>
    </p:extLst>
  </p:cSld>
  <p:clrMapOvr>
    <a:masterClrMapping/>
  </p:clrMapOv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2"/>
          <p:cNvSpPr>
            <a:spLocks noGrp="1" noChangeArrowheads="1"/>
          </p:cNvSpPr>
          <p:nvPr>
            <p:ph type="title"/>
          </p:nvPr>
        </p:nvSpPr>
        <p:spPr>
          <a:xfrm>
            <a:off x="762000" y="138113"/>
            <a:ext cx="8382000" cy="1143000"/>
          </a:xfrm>
        </p:spPr>
        <p:txBody>
          <a:bodyPr/>
          <a:lstStyle/>
          <a:p>
            <a:r>
              <a:rPr lang="en-US" altLang="en-US" sz="4400"/>
              <a:t>Asian Trade Triangle 2020</a:t>
            </a:r>
          </a:p>
        </p:txBody>
      </p:sp>
      <p:sp>
        <p:nvSpPr>
          <p:cNvPr id="29698" name="WordArt 3"/>
          <p:cNvSpPr>
            <a:spLocks noChangeArrowheads="1" noChangeShapeType="1" noTextEdit="1"/>
          </p:cNvSpPr>
          <p:nvPr/>
        </p:nvSpPr>
        <p:spPr bwMode="auto">
          <a:xfrm>
            <a:off x="3652838" y="1931988"/>
            <a:ext cx="1419225" cy="647700"/>
          </a:xfrm>
          <a:prstGeom prst="rect">
            <a:avLst/>
          </a:prstGeom>
        </p:spPr>
        <p:txBody>
          <a:bodyPr wrap="none" fromWordArt="1">
            <a:prstTxWarp prst="textPlain">
              <a:avLst>
                <a:gd name="adj" fmla="val 50000"/>
              </a:avLst>
            </a:prstTxWarp>
          </a:bodyPr>
          <a:lstStyle/>
          <a:p>
            <a:pPr algn="ctr"/>
            <a:r>
              <a:rPr lang="en-US" sz="3600" kern="10">
                <a:ln w="9525">
                  <a:solidFill>
                    <a:srgbClr val="000000"/>
                  </a:solidFill>
                  <a:round/>
                  <a:headEnd/>
                  <a:tailEnd/>
                </a:ln>
                <a:solidFill>
                  <a:srgbClr val="FFFFFF"/>
                </a:solidFill>
                <a:latin typeface="Arial Black" charset="0"/>
                <a:ea typeface="Arial Black" charset="0"/>
                <a:cs typeface="Arial Black" charset="0"/>
              </a:rPr>
              <a:t>China</a:t>
            </a:r>
          </a:p>
        </p:txBody>
      </p:sp>
      <p:sp>
        <p:nvSpPr>
          <p:cNvPr id="29699" name="WordArt 4"/>
          <p:cNvSpPr>
            <a:spLocks noChangeArrowheads="1" noChangeShapeType="1" noTextEdit="1"/>
          </p:cNvSpPr>
          <p:nvPr/>
        </p:nvSpPr>
        <p:spPr bwMode="auto">
          <a:xfrm>
            <a:off x="6900863" y="5170488"/>
            <a:ext cx="1590675" cy="1143000"/>
          </a:xfrm>
          <a:prstGeom prst="rect">
            <a:avLst/>
          </a:prstGeom>
        </p:spPr>
        <p:txBody>
          <a:bodyPr wrap="none" fromWordArt="1">
            <a:prstTxWarp prst="textPlain">
              <a:avLst>
                <a:gd name="adj" fmla="val 50000"/>
              </a:avLst>
            </a:prstTxWarp>
          </a:bodyPr>
          <a:lstStyle/>
          <a:p>
            <a:pPr algn="ctr"/>
            <a:r>
              <a:rPr lang="en-US" sz="3200" kern="10">
                <a:ln w="9525">
                  <a:solidFill>
                    <a:srgbClr val="000000"/>
                  </a:solidFill>
                  <a:round/>
                  <a:headEnd/>
                  <a:tailEnd/>
                </a:ln>
                <a:solidFill>
                  <a:srgbClr val="FFFFFF"/>
                </a:solidFill>
                <a:latin typeface="Arial Black" charset="0"/>
                <a:ea typeface="Arial Black" charset="0"/>
                <a:cs typeface="Arial Black" charset="0"/>
              </a:rPr>
              <a:t>Rest of</a:t>
            </a:r>
          </a:p>
          <a:p>
            <a:pPr algn="ctr"/>
            <a:r>
              <a:rPr lang="en-US" sz="3200" kern="10">
                <a:ln w="9525">
                  <a:solidFill>
                    <a:srgbClr val="000000"/>
                  </a:solidFill>
                  <a:round/>
                  <a:headEnd/>
                  <a:tailEnd/>
                </a:ln>
                <a:solidFill>
                  <a:srgbClr val="FFFFFF"/>
                </a:solidFill>
                <a:latin typeface="Arial Black" charset="0"/>
                <a:ea typeface="Arial Black" charset="0"/>
                <a:cs typeface="Arial Black" charset="0"/>
              </a:rPr>
              <a:t>World</a:t>
            </a:r>
          </a:p>
        </p:txBody>
      </p:sp>
      <p:sp>
        <p:nvSpPr>
          <p:cNvPr id="29700" name="WordArt 5"/>
          <p:cNvSpPr>
            <a:spLocks noChangeArrowheads="1" noChangeShapeType="1" noTextEdit="1"/>
          </p:cNvSpPr>
          <p:nvPr/>
        </p:nvSpPr>
        <p:spPr bwMode="auto">
          <a:xfrm>
            <a:off x="576263" y="5170488"/>
            <a:ext cx="2105025" cy="1143000"/>
          </a:xfrm>
          <a:prstGeom prst="rect">
            <a:avLst/>
          </a:prstGeom>
        </p:spPr>
        <p:txBody>
          <a:bodyPr wrap="none" fromWordArt="1">
            <a:prstTxWarp prst="textPlain">
              <a:avLst>
                <a:gd name="adj" fmla="val 50000"/>
              </a:avLst>
            </a:prstTxWarp>
          </a:bodyPr>
          <a:lstStyle/>
          <a:p>
            <a:pPr algn="ctr"/>
            <a:r>
              <a:rPr lang="en-US" sz="3200" kern="10">
                <a:ln w="9525">
                  <a:solidFill>
                    <a:srgbClr val="000000"/>
                  </a:solidFill>
                  <a:round/>
                  <a:headEnd/>
                  <a:tailEnd/>
                </a:ln>
                <a:solidFill>
                  <a:srgbClr val="FFFFFF"/>
                </a:solidFill>
                <a:latin typeface="Arial Black" charset="0"/>
                <a:ea typeface="Arial Black" charset="0"/>
                <a:cs typeface="Arial Black" charset="0"/>
              </a:rPr>
              <a:t>Rest of</a:t>
            </a:r>
          </a:p>
          <a:p>
            <a:pPr algn="ctr"/>
            <a:r>
              <a:rPr lang="en-US" sz="3200" kern="10">
                <a:ln w="9525">
                  <a:solidFill>
                    <a:srgbClr val="000000"/>
                  </a:solidFill>
                  <a:round/>
                  <a:headEnd/>
                  <a:tailEnd/>
                </a:ln>
                <a:solidFill>
                  <a:srgbClr val="FFFFFF"/>
                </a:solidFill>
                <a:latin typeface="Arial Black" charset="0"/>
                <a:ea typeface="Arial Black" charset="0"/>
                <a:cs typeface="Arial Black" charset="0"/>
              </a:rPr>
              <a:t>E&amp;SE Asia</a:t>
            </a:r>
          </a:p>
        </p:txBody>
      </p:sp>
      <p:sp>
        <p:nvSpPr>
          <p:cNvPr id="29701" name="AutoShape 6"/>
          <p:cNvSpPr>
            <a:spLocks noChangeArrowheads="1"/>
          </p:cNvSpPr>
          <p:nvPr/>
        </p:nvSpPr>
        <p:spPr bwMode="auto">
          <a:xfrm rot="3112143">
            <a:off x="5068887" y="2840038"/>
            <a:ext cx="3101975" cy="1524000"/>
          </a:xfrm>
          <a:prstGeom prst="rightArrow">
            <a:avLst>
              <a:gd name="adj1" fmla="val 50000"/>
              <a:gd name="adj2" fmla="val 50885"/>
            </a:avLst>
          </a:prstGeom>
          <a:solidFill>
            <a:srgbClr val="008000"/>
          </a:solidFill>
          <a:ln w="9525">
            <a:solidFill>
              <a:schemeClr val="tx1"/>
            </a:solidFill>
            <a:miter lim="800000"/>
            <a:headEnd/>
            <a:tailEnd/>
          </a:ln>
        </p:spPr>
        <p:txBody>
          <a:bodyPr wrap="none" anchor="ctr"/>
          <a:lstStyle>
            <a:lvl1pPr>
              <a:defRPr sz="2800">
                <a:solidFill>
                  <a:schemeClr val="tx1"/>
                </a:solidFill>
                <a:latin typeface="Arial" charset="0"/>
                <a:ea typeface="ＭＳ Ｐゴシック" charset="-128"/>
              </a:defRPr>
            </a:lvl1pPr>
            <a:lvl2pPr marL="742950" indent="-285750">
              <a:defRPr sz="2800">
                <a:solidFill>
                  <a:schemeClr val="tx1"/>
                </a:solidFill>
                <a:latin typeface="Arial" charset="0"/>
                <a:ea typeface="ＭＳ Ｐゴシック" charset="-128"/>
              </a:defRPr>
            </a:lvl2pPr>
            <a:lvl3pPr marL="1143000" indent="-228600">
              <a:defRPr sz="2800">
                <a:solidFill>
                  <a:schemeClr val="tx1"/>
                </a:solidFill>
                <a:latin typeface="Arial" charset="0"/>
                <a:ea typeface="ＭＳ Ｐゴシック" charset="-128"/>
              </a:defRPr>
            </a:lvl3pPr>
            <a:lvl4pPr marL="1600200" indent="-228600">
              <a:defRPr sz="2800">
                <a:solidFill>
                  <a:schemeClr val="tx1"/>
                </a:solidFill>
                <a:latin typeface="Arial" charset="0"/>
                <a:ea typeface="ＭＳ Ｐゴシック" charset="-128"/>
              </a:defRPr>
            </a:lvl4pPr>
            <a:lvl5pPr marL="2057400" indent="-228600">
              <a:defRPr sz="2800">
                <a:solidFill>
                  <a:schemeClr val="tx1"/>
                </a:solidFill>
                <a:latin typeface="Arial" charset="0"/>
                <a:ea typeface="ＭＳ Ｐゴシック" charset="-128"/>
              </a:defRPr>
            </a:lvl5pPr>
            <a:lvl6pPr marL="2514600" indent="-228600" eaLnBrk="0" fontAlgn="base" hangingPunct="0">
              <a:spcBef>
                <a:spcPct val="20000"/>
              </a:spcBef>
              <a:spcAft>
                <a:spcPct val="0"/>
              </a:spcAft>
              <a:defRPr sz="2800">
                <a:solidFill>
                  <a:schemeClr val="tx1"/>
                </a:solidFill>
                <a:latin typeface="Arial" charset="0"/>
                <a:ea typeface="ＭＳ Ｐゴシック" charset="-128"/>
              </a:defRPr>
            </a:lvl6pPr>
            <a:lvl7pPr marL="2971800" indent="-228600" eaLnBrk="0" fontAlgn="base" hangingPunct="0">
              <a:spcBef>
                <a:spcPct val="20000"/>
              </a:spcBef>
              <a:spcAft>
                <a:spcPct val="0"/>
              </a:spcAft>
              <a:defRPr sz="2800">
                <a:solidFill>
                  <a:schemeClr val="tx1"/>
                </a:solidFill>
                <a:latin typeface="Arial" charset="0"/>
                <a:ea typeface="ＭＳ Ｐゴシック" charset="-128"/>
              </a:defRPr>
            </a:lvl7pPr>
            <a:lvl8pPr marL="3429000" indent="-228600" eaLnBrk="0" fontAlgn="base" hangingPunct="0">
              <a:spcBef>
                <a:spcPct val="20000"/>
              </a:spcBef>
              <a:spcAft>
                <a:spcPct val="0"/>
              </a:spcAft>
              <a:defRPr sz="2800">
                <a:solidFill>
                  <a:schemeClr val="tx1"/>
                </a:solidFill>
                <a:latin typeface="Arial" charset="0"/>
                <a:ea typeface="ＭＳ Ｐゴシック" charset="-128"/>
              </a:defRPr>
            </a:lvl8pPr>
            <a:lvl9pPr marL="3886200" indent="-228600" eaLnBrk="0" fontAlgn="base" hangingPunct="0">
              <a:spcBef>
                <a:spcPct val="20000"/>
              </a:spcBef>
              <a:spcAft>
                <a:spcPct val="0"/>
              </a:spcAft>
              <a:defRPr sz="2800">
                <a:solidFill>
                  <a:schemeClr val="tx1"/>
                </a:solidFill>
                <a:latin typeface="Arial" charset="0"/>
                <a:ea typeface="ＭＳ Ｐゴシック" charset="-128"/>
              </a:defRPr>
            </a:lvl9pPr>
          </a:lstStyle>
          <a:p>
            <a:endParaRPr lang="en-US" altLang="en-US"/>
          </a:p>
        </p:txBody>
      </p:sp>
      <p:sp>
        <p:nvSpPr>
          <p:cNvPr id="29702" name="AutoShape 7"/>
          <p:cNvSpPr>
            <a:spLocks noChangeArrowheads="1"/>
          </p:cNvSpPr>
          <p:nvPr/>
        </p:nvSpPr>
        <p:spPr bwMode="auto">
          <a:xfrm rot="-3129587">
            <a:off x="641350" y="3019425"/>
            <a:ext cx="3257550" cy="1206500"/>
          </a:xfrm>
          <a:prstGeom prst="rightArrow">
            <a:avLst>
              <a:gd name="adj1" fmla="val 50000"/>
              <a:gd name="adj2" fmla="val 67500"/>
            </a:avLst>
          </a:prstGeom>
          <a:solidFill>
            <a:srgbClr val="008000"/>
          </a:solidFill>
          <a:ln w="9525">
            <a:solidFill>
              <a:schemeClr val="tx1"/>
            </a:solidFill>
            <a:miter lim="800000"/>
            <a:headEnd/>
            <a:tailEnd/>
          </a:ln>
        </p:spPr>
        <p:txBody>
          <a:bodyPr wrap="none" anchor="ctr"/>
          <a:lstStyle>
            <a:lvl1pPr>
              <a:defRPr sz="2800">
                <a:solidFill>
                  <a:schemeClr val="tx1"/>
                </a:solidFill>
                <a:latin typeface="Arial" charset="0"/>
                <a:ea typeface="ＭＳ Ｐゴシック" charset="-128"/>
              </a:defRPr>
            </a:lvl1pPr>
            <a:lvl2pPr marL="742950" indent="-285750">
              <a:defRPr sz="2800">
                <a:solidFill>
                  <a:schemeClr val="tx1"/>
                </a:solidFill>
                <a:latin typeface="Arial" charset="0"/>
                <a:ea typeface="ＭＳ Ｐゴシック" charset="-128"/>
              </a:defRPr>
            </a:lvl2pPr>
            <a:lvl3pPr marL="1143000" indent="-228600">
              <a:defRPr sz="2800">
                <a:solidFill>
                  <a:schemeClr val="tx1"/>
                </a:solidFill>
                <a:latin typeface="Arial" charset="0"/>
                <a:ea typeface="ＭＳ Ｐゴシック" charset="-128"/>
              </a:defRPr>
            </a:lvl3pPr>
            <a:lvl4pPr marL="1600200" indent="-228600">
              <a:defRPr sz="2800">
                <a:solidFill>
                  <a:schemeClr val="tx1"/>
                </a:solidFill>
                <a:latin typeface="Arial" charset="0"/>
                <a:ea typeface="ＭＳ Ｐゴシック" charset="-128"/>
              </a:defRPr>
            </a:lvl4pPr>
            <a:lvl5pPr marL="2057400" indent="-228600">
              <a:defRPr sz="2800">
                <a:solidFill>
                  <a:schemeClr val="tx1"/>
                </a:solidFill>
                <a:latin typeface="Arial" charset="0"/>
                <a:ea typeface="ＭＳ Ｐゴシック" charset="-128"/>
              </a:defRPr>
            </a:lvl5pPr>
            <a:lvl6pPr marL="2514600" indent="-228600" eaLnBrk="0" fontAlgn="base" hangingPunct="0">
              <a:spcBef>
                <a:spcPct val="20000"/>
              </a:spcBef>
              <a:spcAft>
                <a:spcPct val="0"/>
              </a:spcAft>
              <a:defRPr sz="2800">
                <a:solidFill>
                  <a:schemeClr val="tx1"/>
                </a:solidFill>
                <a:latin typeface="Arial" charset="0"/>
                <a:ea typeface="ＭＳ Ｐゴシック" charset="-128"/>
              </a:defRPr>
            </a:lvl6pPr>
            <a:lvl7pPr marL="2971800" indent="-228600" eaLnBrk="0" fontAlgn="base" hangingPunct="0">
              <a:spcBef>
                <a:spcPct val="20000"/>
              </a:spcBef>
              <a:spcAft>
                <a:spcPct val="0"/>
              </a:spcAft>
              <a:defRPr sz="2800">
                <a:solidFill>
                  <a:schemeClr val="tx1"/>
                </a:solidFill>
                <a:latin typeface="Arial" charset="0"/>
                <a:ea typeface="ＭＳ Ｐゴシック" charset="-128"/>
              </a:defRPr>
            </a:lvl7pPr>
            <a:lvl8pPr marL="3429000" indent="-228600" eaLnBrk="0" fontAlgn="base" hangingPunct="0">
              <a:spcBef>
                <a:spcPct val="20000"/>
              </a:spcBef>
              <a:spcAft>
                <a:spcPct val="0"/>
              </a:spcAft>
              <a:defRPr sz="2800">
                <a:solidFill>
                  <a:schemeClr val="tx1"/>
                </a:solidFill>
                <a:latin typeface="Arial" charset="0"/>
                <a:ea typeface="ＭＳ Ｐゴシック" charset="-128"/>
              </a:defRPr>
            </a:lvl8pPr>
            <a:lvl9pPr marL="3886200" indent="-228600" eaLnBrk="0" fontAlgn="base" hangingPunct="0">
              <a:spcBef>
                <a:spcPct val="20000"/>
              </a:spcBef>
              <a:spcAft>
                <a:spcPct val="0"/>
              </a:spcAft>
              <a:defRPr sz="2800">
                <a:solidFill>
                  <a:schemeClr val="tx1"/>
                </a:solidFill>
                <a:latin typeface="Arial" charset="0"/>
                <a:ea typeface="ＭＳ Ｐゴシック" charset="-128"/>
              </a:defRPr>
            </a:lvl9pPr>
          </a:lstStyle>
          <a:p>
            <a:endParaRPr lang="en-US" altLang="en-US"/>
          </a:p>
        </p:txBody>
      </p:sp>
      <p:sp>
        <p:nvSpPr>
          <p:cNvPr id="29703" name="AutoShape 8"/>
          <p:cNvSpPr>
            <a:spLocks noChangeArrowheads="1"/>
          </p:cNvSpPr>
          <p:nvPr/>
        </p:nvSpPr>
        <p:spPr bwMode="auto">
          <a:xfrm>
            <a:off x="3090863" y="5083175"/>
            <a:ext cx="2743200" cy="687388"/>
          </a:xfrm>
          <a:prstGeom prst="rightArrow">
            <a:avLst>
              <a:gd name="adj1" fmla="val 50000"/>
              <a:gd name="adj2" fmla="val 99769"/>
            </a:avLst>
          </a:prstGeom>
          <a:solidFill>
            <a:srgbClr val="008000"/>
          </a:solidFill>
          <a:ln w="9525">
            <a:solidFill>
              <a:schemeClr val="tx1"/>
            </a:solidFill>
            <a:miter lim="800000"/>
            <a:headEnd/>
            <a:tailEnd/>
          </a:ln>
        </p:spPr>
        <p:txBody>
          <a:bodyPr wrap="none" anchor="ctr"/>
          <a:lstStyle>
            <a:lvl1pPr>
              <a:defRPr sz="2800">
                <a:solidFill>
                  <a:schemeClr val="tx1"/>
                </a:solidFill>
                <a:latin typeface="Arial" charset="0"/>
                <a:ea typeface="ＭＳ Ｐゴシック" charset="-128"/>
              </a:defRPr>
            </a:lvl1pPr>
            <a:lvl2pPr marL="742950" indent="-285750">
              <a:defRPr sz="2800">
                <a:solidFill>
                  <a:schemeClr val="tx1"/>
                </a:solidFill>
                <a:latin typeface="Arial" charset="0"/>
                <a:ea typeface="ＭＳ Ｐゴシック" charset="-128"/>
              </a:defRPr>
            </a:lvl2pPr>
            <a:lvl3pPr marL="1143000" indent="-228600">
              <a:defRPr sz="2800">
                <a:solidFill>
                  <a:schemeClr val="tx1"/>
                </a:solidFill>
                <a:latin typeface="Arial" charset="0"/>
                <a:ea typeface="ＭＳ Ｐゴシック" charset="-128"/>
              </a:defRPr>
            </a:lvl3pPr>
            <a:lvl4pPr marL="1600200" indent="-228600">
              <a:defRPr sz="2800">
                <a:solidFill>
                  <a:schemeClr val="tx1"/>
                </a:solidFill>
                <a:latin typeface="Arial" charset="0"/>
                <a:ea typeface="ＭＳ Ｐゴシック" charset="-128"/>
              </a:defRPr>
            </a:lvl4pPr>
            <a:lvl5pPr marL="2057400" indent="-228600">
              <a:defRPr sz="2800">
                <a:solidFill>
                  <a:schemeClr val="tx1"/>
                </a:solidFill>
                <a:latin typeface="Arial" charset="0"/>
                <a:ea typeface="ＭＳ Ｐゴシック" charset="-128"/>
              </a:defRPr>
            </a:lvl5pPr>
            <a:lvl6pPr marL="2514600" indent="-228600" eaLnBrk="0" fontAlgn="base" hangingPunct="0">
              <a:spcBef>
                <a:spcPct val="20000"/>
              </a:spcBef>
              <a:spcAft>
                <a:spcPct val="0"/>
              </a:spcAft>
              <a:defRPr sz="2800">
                <a:solidFill>
                  <a:schemeClr val="tx1"/>
                </a:solidFill>
                <a:latin typeface="Arial" charset="0"/>
                <a:ea typeface="ＭＳ Ｐゴシック" charset="-128"/>
              </a:defRPr>
            </a:lvl6pPr>
            <a:lvl7pPr marL="2971800" indent="-228600" eaLnBrk="0" fontAlgn="base" hangingPunct="0">
              <a:spcBef>
                <a:spcPct val="20000"/>
              </a:spcBef>
              <a:spcAft>
                <a:spcPct val="0"/>
              </a:spcAft>
              <a:defRPr sz="2800">
                <a:solidFill>
                  <a:schemeClr val="tx1"/>
                </a:solidFill>
                <a:latin typeface="Arial" charset="0"/>
                <a:ea typeface="ＭＳ Ｐゴシック" charset="-128"/>
              </a:defRPr>
            </a:lvl7pPr>
            <a:lvl8pPr marL="3429000" indent="-228600" eaLnBrk="0" fontAlgn="base" hangingPunct="0">
              <a:spcBef>
                <a:spcPct val="20000"/>
              </a:spcBef>
              <a:spcAft>
                <a:spcPct val="0"/>
              </a:spcAft>
              <a:defRPr sz="2800">
                <a:solidFill>
                  <a:schemeClr val="tx1"/>
                </a:solidFill>
                <a:latin typeface="Arial" charset="0"/>
                <a:ea typeface="ＭＳ Ｐゴシック" charset="-128"/>
              </a:defRPr>
            </a:lvl8pPr>
            <a:lvl9pPr marL="3886200" indent="-228600" eaLnBrk="0" fontAlgn="base" hangingPunct="0">
              <a:spcBef>
                <a:spcPct val="20000"/>
              </a:spcBef>
              <a:spcAft>
                <a:spcPct val="0"/>
              </a:spcAft>
              <a:defRPr sz="2800">
                <a:solidFill>
                  <a:schemeClr val="tx1"/>
                </a:solidFill>
                <a:latin typeface="Arial" charset="0"/>
                <a:ea typeface="ＭＳ Ｐゴシック" charset="-128"/>
              </a:defRPr>
            </a:lvl9pPr>
          </a:lstStyle>
          <a:p>
            <a:endParaRPr lang="en-US" altLang="en-US"/>
          </a:p>
        </p:txBody>
      </p:sp>
      <p:sp>
        <p:nvSpPr>
          <p:cNvPr id="29704" name="AutoShape 9"/>
          <p:cNvSpPr>
            <a:spLocks noChangeArrowheads="1"/>
          </p:cNvSpPr>
          <p:nvPr/>
        </p:nvSpPr>
        <p:spPr bwMode="auto">
          <a:xfrm rot="7643025">
            <a:off x="1756569" y="3837782"/>
            <a:ext cx="2744787" cy="533400"/>
          </a:xfrm>
          <a:prstGeom prst="rightArrow">
            <a:avLst>
              <a:gd name="adj1" fmla="val 50000"/>
              <a:gd name="adj2" fmla="val 128646"/>
            </a:avLst>
          </a:prstGeom>
          <a:solidFill>
            <a:srgbClr val="FF0000"/>
          </a:solidFill>
          <a:ln w="9525">
            <a:solidFill>
              <a:schemeClr val="tx1"/>
            </a:solidFill>
            <a:miter lim="800000"/>
            <a:headEnd/>
            <a:tailEnd/>
          </a:ln>
        </p:spPr>
        <p:txBody>
          <a:bodyPr wrap="none" anchor="ctr"/>
          <a:lstStyle>
            <a:lvl1pPr>
              <a:defRPr sz="2800">
                <a:solidFill>
                  <a:schemeClr val="tx1"/>
                </a:solidFill>
                <a:latin typeface="Arial" charset="0"/>
                <a:ea typeface="ＭＳ Ｐゴシック" charset="-128"/>
              </a:defRPr>
            </a:lvl1pPr>
            <a:lvl2pPr marL="742950" indent="-285750">
              <a:defRPr sz="2800">
                <a:solidFill>
                  <a:schemeClr val="tx1"/>
                </a:solidFill>
                <a:latin typeface="Arial" charset="0"/>
                <a:ea typeface="ＭＳ Ｐゴシック" charset="-128"/>
              </a:defRPr>
            </a:lvl2pPr>
            <a:lvl3pPr marL="1143000" indent="-228600">
              <a:defRPr sz="2800">
                <a:solidFill>
                  <a:schemeClr val="tx1"/>
                </a:solidFill>
                <a:latin typeface="Arial" charset="0"/>
                <a:ea typeface="ＭＳ Ｐゴシック" charset="-128"/>
              </a:defRPr>
            </a:lvl3pPr>
            <a:lvl4pPr marL="1600200" indent="-228600">
              <a:defRPr sz="2800">
                <a:solidFill>
                  <a:schemeClr val="tx1"/>
                </a:solidFill>
                <a:latin typeface="Arial" charset="0"/>
                <a:ea typeface="ＭＳ Ｐゴシック" charset="-128"/>
              </a:defRPr>
            </a:lvl4pPr>
            <a:lvl5pPr marL="2057400" indent="-228600">
              <a:defRPr sz="2800">
                <a:solidFill>
                  <a:schemeClr val="tx1"/>
                </a:solidFill>
                <a:latin typeface="Arial" charset="0"/>
                <a:ea typeface="ＭＳ Ｐゴシック" charset="-128"/>
              </a:defRPr>
            </a:lvl5pPr>
            <a:lvl6pPr marL="2514600" indent="-228600" eaLnBrk="0" fontAlgn="base" hangingPunct="0">
              <a:spcBef>
                <a:spcPct val="20000"/>
              </a:spcBef>
              <a:spcAft>
                <a:spcPct val="0"/>
              </a:spcAft>
              <a:defRPr sz="2800">
                <a:solidFill>
                  <a:schemeClr val="tx1"/>
                </a:solidFill>
                <a:latin typeface="Arial" charset="0"/>
                <a:ea typeface="ＭＳ Ｐゴシック" charset="-128"/>
              </a:defRPr>
            </a:lvl6pPr>
            <a:lvl7pPr marL="2971800" indent="-228600" eaLnBrk="0" fontAlgn="base" hangingPunct="0">
              <a:spcBef>
                <a:spcPct val="20000"/>
              </a:spcBef>
              <a:spcAft>
                <a:spcPct val="0"/>
              </a:spcAft>
              <a:defRPr sz="2800">
                <a:solidFill>
                  <a:schemeClr val="tx1"/>
                </a:solidFill>
                <a:latin typeface="Arial" charset="0"/>
                <a:ea typeface="ＭＳ Ｐゴシック" charset="-128"/>
              </a:defRPr>
            </a:lvl7pPr>
            <a:lvl8pPr marL="3429000" indent="-228600" eaLnBrk="0" fontAlgn="base" hangingPunct="0">
              <a:spcBef>
                <a:spcPct val="20000"/>
              </a:spcBef>
              <a:spcAft>
                <a:spcPct val="0"/>
              </a:spcAft>
              <a:defRPr sz="2800">
                <a:solidFill>
                  <a:schemeClr val="tx1"/>
                </a:solidFill>
                <a:latin typeface="Arial" charset="0"/>
                <a:ea typeface="ＭＳ Ｐゴシック" charset="-128"/>
              </a:defRPr>
            </a:lvl8pPr>
            <a:lvl9pPr marL="3886200" indent="-228600" eaLnBrk="0" fontAlgn="base" hangingPunct="0">
              <a:spcBef>
                <a:spcPct val="20000"/>
              </a:spcBef>
              <a:spcAft>
                <a:spcPct val="0"/>
              </a:spcAft>
              <a:defRPr sz="2800">
                <a:solidFill>
                  <a:schemeClr val="tx1"/>
                </a:solidFill>
                <a:latin typeface="Arial" charset="0"/>
                <a:ea typeface="ＭＳ Ｐゴシック" charset="-128"/>
              </a:defRPr>
            </a:lvl9pPr>
          </a:lstStyle>
          <a:p>
            <a:endParaRPr lang="en-US" altLang="en-US"/>
          </a:p>
        </p:txBody>
      </p:sp>
      <p:sp>
        <p:nvSpPr>
          <p:cNvPr id="29705" name="AutoShape 10"/>
          <p:cNvSpPr>
            <a:spLocks noChangeArrowheads="1"/>
          </p:cNvSpPr>
          <p:nvPr/>
        </p:nvSpPr>
        <p:spPr bwMode="auto">
          <a:xfrm rot="10800000">
            <a:off x="3014663" y="5715000"/>
            <a:ext cx="2819400" cy="838200"/>
          </a:xfrm>
          <a:prstGeom prst="rightArrow">
            <a:avLst>
              <a:gd name="adj1" fmla="val 50000"/>
              <a:gd name="adj2" fmla="val 84091"/>
            </a:avLst>
          </a:prstGeom>
          <a:solidFill>
            <a:srgbClr val="FF0000"/>
          </a:solidFill>
          <a:ln w="9525">
            <a:solidFill>
              <a:schemeClr val="tx1"/>
            </a:solidFill>
            <a:miter lim="800000"/>
            <a:headEnd/>
            <a:tailEnd/>
          </a:ln>
        </p:spPr>
        <p:txBody>
          <a:bodyPr wrap="none" anchor="ctr"/>
          <a:lstStyle>
            <a:lvl1pPr>
              <a:defRPr sz="2800">
                <a:solidFill>
                  <a:schemeClr val="tx1"/>
                </a:solidFill>
                <a:latin typeface="Arial" charset="0"/>
                <a:ea typeface="ＭＳ Ｐゴシック" charset="-128"/>
              </a:defRPr>
            </a:lvl1pPr>
            <a:lvl2pPr marL="742950" indent="-285750">
              <a:defRPr sz="2800">
                <a:solidFill>
                  <a:schemeClr val="tx1"/>
                </a:solidFill>
                <a:latin typeface="Arial" charset="0"/>
                <a:ea typeface="ＭＳ Ｐゴシック" charset="-128"/>
              </a:defRPr>
            </a:lvl2pPr>
            <a:lvl3pPr marL="1143000" indent="-228600">
              <a:defRPr sz="2800">
                <a:solidFill>
                  <a:schemeClr val="tx1"/>
                </a:solidFill>
                <a:latin typeface="Arial" charset="0"/>
                <a:ea typeface="ＭＳ Ｐゴシック" charset="-128"/>
              </a:defRPr>
            </a:lvl3pPr>
            <a:lvl4pPr marL="1600200" indent="-228600">
              <a:defRPr sz="2800">
                <a:solidFill>
                  <a:schemeClr val="tx1"/>
                </a:solidFill>
                <a:latin typeface="Arial" charset="0"/>
                <a:ea typeface="ＭＳ Ｐゴシック" charset="-128"/>
              </a:defRPr>
            </a:lvl4pPr>
            <a:lvl5pPr marL="2057400" indent="-228600">
              <a:defRPr sz="2800">
                <a:solidFill>
                  <a:schemeClr val="tx1"/>
                </a:solidFill>
                <a:latin typeface="Arial" charset="0"/>
                <a:ea typeface="ＭＳ Ｐゴシック" charset="-128"/>
              </a:defRPr>
            </a:lvl5pPr>
            <a:lvl6pPr marL="2514600" indent="-228600" eaLnBrk="0" fontAlgn="base" hangingPunct="0">
              <a:spcBef>
                <a:spcPct val="20000"/>
              </a:spcBef>
              <a:spcAft>
                <a:spcPct val="0"/>
              </a:spcAft>
              <a:defRPr sz="2800">
                <a:solidFill>
                  <a:schemeClr val="tx1"/>
                </a:solidFill>
                <a:latin typeface="Arial" charset="0"/>
                <a:ea typeface="ＭＳ Ｐゴシック" charset="-128"/>
              </a:defRPr>
            </a:lvl6pPr>
            <a:lvl7pPr marL="2971800" indent="-228600" eaLnBrk="0" fontAlgn="base" hangingPunct="0">
              <a:spcBef>
                <a:spcPct val="20000"/>
              </a:spcBef>
              <a:spcAft>
                <a:spcPct val="0"/>
              </a:spcAft>
              <a:defRPr sz="2800">
                <a:solidFill>
                  <a:schemeClr val="tx1"/>
                </a:solidFill>
                <a:latin typeface="Arial" charset="0"/>
                <a:ea typeface="ＭＳ Ｐゴシック" charset="-128"/>
              </a:defRPr>
            </a:lvl7pPr>
            <a:lvl8pPr marL="3429000" indent="-228600" eaLnBrk="0" fontAlgn="base" hangingPunct="0">
              <a:spcBef>
                <a:spcPct val="20000"/>
              </a:spcBef>
              <a:spcAft>
                <a:spcPct val="0"/>
              </a:spcAft>
              <a:defRPr sz="2800">
                <a:solidFill>
                  <a:schemeClr val="tx1"/>
                </a:solidFill>
                <a:latin typeface="Arial" charset="0"/>
                <a:ea typeface="ＭＳ Ｐゴシック" charset="-128"/>
              </a:defRPr>
            </a:lvl8pPr>
            <a:lvl9pPr marL="3886200" indent="-228600" eaLnBrk="0" fontAlgn="base" hangingPunct="0">
              <a:spcBef>
                <a:spcPct val="20000"/>
              </a:spcBef>
              <a:spcAft>
                <a:spcPct val="0"/>
              </a:spcAft>
              <a:defRPr sz="2800">
                <a:solidFill>
                  <a:schemeClr val="tx1"/>
                </a:solidFill>
                <a:latin typeface="Arial" charset="0"/>
                <a:ea typeface="ＭＳ Ｐゴシック" charset="-128"/>
              </a:defRPr>
            </a:lvl9pPr>
          </a:lstStyle>
          <a:p>
            <a:endParaRPr lang="en-US" altLang="en-US"/>
          </a:p>
        </p:txBody>
      </p:sp>
      <p:sp>
        <p:nvSpPr>
          <p:cNvPr id="29706" name="AutoShape 11"/>
          <p:cNvSpPr>
            <a:spLocks noChangeArrowheads="1"/>
          </p:cNvSpPr>
          <p:nvPr/>
        </p:nvSpPr>
        <p:spPr bwMode="auto">
          <a:xfrm rot="-7739887">
            <a:off x="4157663" y="3722688"/>
            <a:ext cx="2743200" cy="457200"/>
          </a:xfrm>
          <a:prstGeom prst="rightArrow">
            <a:avLst>
              <a:gd name="adj1" fmla="val 50000"/>
              <a:gd name="adj2" fmla="val 150000"/>
            </a:avLst>
          </a:prstGeom>
          <a:solidFill>
            <a:srgbClr val="FF0000"/>
          </a:solidFill>
          <a:ln w="9525">
            <a:solidFill>
              <a:schemeClr val="tx1"/>
            </a:solidFill>
            <a:miter lim="800000"/>
            <a:headEnd/>
            <a:tailEnd/>
          </a:ln>
        </p:spPr>
        <p:txBody>
          <a:bodyPr wrap="none" anchor="ctr"/>
          <a:lstStyle>
            <a:lvl1pPr>
              <a:defRPr sz="2800">
                <a:solidFill>
                  <a:schemeClr val="tx1"/>
                </a:solidFill>
                <a:latin typeface="Arial" charset="0"/>
                <a:ea typeface="ＭＳ Ｐゴシック" charset="-128"/>
              </a:defRPr>
            </a:lvl1pPr>
            <a:lvl2pPr marL="742950" indent="-285750">
              <a:defRPr sz="2800">
                <a:solidFill>
                  <a:schemeClr val="tx1"/>
                </a:solidFill>
                <a:latin typeface="Arial" charset="0"/>
                <a:ea typeface="ＭＳ Ｐゴシック" charset="-128"/>
              </a:defRPr>
            </a:lvl2pPr>
            <a:lvl3pPr marL="1143000" indent="-228600">
              <a:defRPr sz="2800">
                <a:solidFill>
                  <a:schemeClr val="tx1"/>
                </a:solidFill>
                <a:latin typeface="Arial" charset="0"/>
                <a:ea typeface="ＭＳ Ｐゴシック" charset="-128"/>
              </a:defRPr>
            </a:lvl3pPr>
            <a:lvl4pPr marL="1600200" indent="-228600">
              <a:defRPr sz="2800">
                <a:solidFill>
                  <a:schemeClr val="tx1"/>
                </a:solidFill>
                <a:latin typeface="Arial" charset="0"/>
                <a:ea typeface="ＭＳ Ｐゴシック" charset="-128"/>
              </a:defRPr>
            </a:lvl4pPr>
            <a:lvl5pPr marL="2057400" indent="-228600">
              <a:defRPr sz="2800">
                <a:solidFill>
                  <a:schemeClr val="tx1"/>
                </a:solidFill>
                <a:latin typeface="Arial" charset="0"/>
                <a:ea typeface="ＭＳ Ｐゴシック" charset="-128"/>
              </a:defRPr>
            </a:lvl5pPr>
            <a:lvl6pPr marL="2514600" indent="-228600" eaLnBrk="0" fontAlgn="base" hangingPunct="0">
              <a:spcBef>
                <a:spcPct val="20000"/>
              </a:spcBef>
              <a:spcAft>
                <a:spcPct val="0"/>
              </a:spcAft>
              <a:defRPr sz="2800">
                <a:solidFill>
                  <a:schemeClr val="tx1"/>
                </a:solidFill>
                <a:latin typeface="Arial" charset="0"/>
                <a:ea typeface="ＭＳ Ｐゴシック" charset="-128"/>
              </a:defRPr>
            </a:lvl6pPr>
            <a:lvl7pPr marL="2971800" indent="-228600" eaLnBrk="0" fontAlgn="base" hangingPunct="0">
              <a:spcBef>
                <a:spcPct val="20000"/>
              </a:spcBef>
              <a:spcAft>
                <a:spcPct val="0"/>
              </a:spcAft>
              <a:defRPr sz="2800">
                <a:solidFill>
                  <a:schemeClr val="tx1"/>
                </a:solidFill>
                <a:latin typeface="Arial" charset="0"/>
                <a:ea typeface="ＭＳ Ｐゴシック" charset="-128"/>
              </a:defRPr>
            </a:lvl7pPr>
            <a:lvl8pPr marL="3429000" indent="-228600" eaLnBrk="0" fontAlgn="base" hangingPunct="0">
              <a:spcBef>
                <a:spcPct val="20000"/>
              </a:spcBef>
              <a:spcAft>
                <a:spcPct val="0"/>
              </a:spcAft>
              <a:defRPr sz="2800">
                <a:solidFill>
                  <a:schemeClr val="tx1"/>
                </a:solidFill>
                <a:latin typeface="Arial" charset="0"/>
                <a:ea typeface="ＭＳ Ｐゴシック" charset="-128"/>
              </a:defRPr>
            </a:lvl8pPr>
            <a:lvl9pPr marL="3886200" indent="-228600" eaLnBrk="0" fontAlgn="base" hangingPunct="0">
              <a:spcBef>
                <a:spcPct val="20000"/>
              </a:spcBef>
              <a:spcAft>
                <a:spcPct val="0"/>
              </a:spcAft>
              <a:defRPr sz="2800">
                <a:solidFill>
                  <a:schemeClr val="tx1"/>
                </a:solidFill>
                <a:latin typeface="Arial" charset="0"/>
                <a:ea typeface="ＭＳ Ｐゴシック" charset="-128"/>
              </a:defRPr>
            </a:lvl9pPr>
          </a:lstStyle>
          <a:p>
            <a:endParaRPr lang="en-US" altLang="en-US"/>
          </a:p>
        </p:txBody>
      </p:sp>
    </p:spTree>
    <p:extLst>
      <p:ext uri="{BB962C8B-B14F-4D97-AF65-F5344CB8AC3E}">
        <p14:creationId xmlns:p14="http://schemas.microsoft.com/office/powerpoint/2010/main" val="1697133384"/>
      </p:ext>
    </p:extLst>
  </p:cSld>
  <p:clrMapOvr>
    <a:masterClrMapping/>
  </p:clrMapOv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2819400" y="1828800"/>
            <a:ext cx="6324598" cy="4114800"/>
          </a:xfrm>
          <a:prstGeom prst="rect">
            <a:avLst/>
          </a:prstGeom>
        </p:spPr>
      </p:pic>
      <p:sp>
        <p:nvSpPr>
          <p:cNvPr id="2" name="Title 1"/>
          <p:cNvSpPr>
            <a:spLocks noGrp="1"/>
          </p:cNvSpPr>
          <p:nvPr>
            <p:ph type="title"/>
          </p:nvPr>
        </p:nvSpPr>
        <p:spPr>
          <a:xfrm>
            <a:off x="152400" y="138113"/>
            <a:ext cx="8991601" cy="1143000"/>
          </a:xfrm>
        </p:spPr>
        <p:txBody>
          <a:bodyPr/>
          <a:lstStyle/>
          <a:p>
            <a:r>
              <a:rPr lang="en-US" sz="2800" smtClean="0"/>
              <a:t>Example:</a:t>
            </a:r>
            <a:br>
              <a:rPr lang="en-US" sz="2800" smtClean="0"/>
            </a:br>
            <a:r>
              <a:rPr lang="en-US" sz="2800" smtClean="0"/>
              <a:t>Recommendations for China’s13</a:t>
            </a:r>
            <a:r>
              <a:rPr lang="en-US" sz="2800" baseline="30000" smtClean="0"/>
              <a:t>th</a:t>
            </a:r>
            <a:r>
              <a:rPr lang="en-US" sz="2800" smtClean="0"/>
              <a:t> </a:t>
            </a:r>
            <a:r>
              <a:rPr lang="en-US" sz="2800" dirty="0" smtClean="0"/>
              <a:t>Five Year Plan</a:t>
            </a:r>
            <a:endParaRPr lang="en-US" sz="2800" dirty="0"/>
          </a:p>
        </p:txBody>
      </p:sp>
      <p:sp>
        <p:nvSpPr>
          <p:cNvPr id="6" name="Content Placeholder 2"/>
          <p:cNvSpPr txBox="1">
            <a:spLocks/>
          </p:cNvSpPr>
          <p:nvPr/>
        </p:nvSpPr>
        <p:spPr bwMode="auto">
          <a:xfrm>
            <a:off x="152400" y="1371600"/>
            <a:ext cx="3733800" cy="4953000"/>
          </a:xfrm>
          <a:prstGeom prst="rect">
            <a:avLst/>
          </a:prstGeom>
          <a:noFill/>
          <a:ln>
            <a:noFill/>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32" tIns="45716" rIns="91432" bIns="45716" numCol="1" anchor="t" anchorCtr="0" compatLnSpc="1">
            <a:prstTxWarp prst="textNoShape">
              <a:avLst/>
            </a:prstTxWarp>
            <a:noAutofit/>
          </a:bodyPr>
          <a:lstStyle>
            <a:lvl1pPr marL="341313" indent="-341313" algn="l" rtl="0" eaLnBrk="1" fontAlgn="base" hangingPunct="1">
              <a:spcBef>
                <a:spcPct val="20000"/>
              </a:spcBef>
              <a:spcAft>
                <a:spcPct val="0"/>
              </a:spcAft>
              <a:buChar char="•"/>
              <a:defRPr sz="3600">
                <a:solidFill>
                  <a:schemeClr val="tx1"/>
                </a:solidFill>
                <a:latin typeface="+mn-lt"/>
                <a:ea typeface="ＭＳ Ｐゴシック" charset="0"/>
                <a:cs typeface="ＭＳ Ｐゴシック" charset="0"/>
              </a:defRPr>
            </a:lvl1pPr>
            <a:lvl2pPr marL="741363" indent="-284163" algn="l" rtl="0" eaLnBrk="1" fontAlgn="base" hangingPunct="1">
              <a:spcBef>
                <a:spcPct val="20000"/>
              </a:spcBef>
              <a:spcAft>
                <a:spcPct val="0"/>
              </a:spcAft>
              <a:buFont typeface="Wingdings" pitchFamily="2" charset="2"/>
              <a:buChar char="§"/>
              <a:defRPr sz="3200">
                <a:solidFill>
                  <a:schemeClr val="tx1"/>
                </a:solidFill>
                <a:latin typeface="+mn-lt"/>
                <a:ea typeface="ＭＳ Ｐゴシック" charset="0"/>
              </a:defRPr>
            </a:lvl2pPr>
            <a:lvl3pPr marL="1141413" indent="-227013" algn="l" rtl="0" eaLnBrk="1" fontAlgn="base" hangingPunct="1">
              <a:spcBef>
                <a:spcPct val="20000"/>
              </a:spcBef>
              <a:spcAft>
                <a:spcPct val="0"/>
              </a:spcAft>
              <a:buFont typeface="Courier New" pitchFamily="49" charset="0"/>
              <a:buChar char="o"/>
              <a:defRPr sz="2800">
                <a:solidFill>
                  <a:schemeClr val="tx1"/>
                </a:solidFill>
                <a:latin typeface="+mn-lt"/>
                <a:ea typeface="ＭＳ Ｐゴシック" charset="0"/>
              </a:defRPr>
            </a:lvl3pPr>
            <a:lvl4pPr marL="1598613" indent="-227013" algn="l" rtl="0" eaLnBrk="1" fontAlgn="base" hangingPunct="1">
              <a:spcBef>
                <a:spcPct val="20000"/>
              </a:spcBef>
              <a:spcAft>
                <a:spcPct val="0"/>
              </a:spcAft>
              <a:buFont typeface="Arial" pitchFamily="34" charset="0"/>
              <a:buChar char="•"/>
              <a:defRPr sz="2800">
                <a:solidFill>
                  <a:schemeClr val="tx1"/>
                </a:solidFill>
                <a:latin typeface="+mn-lt"/>
                <a:ea typeface="ＭＳ Ｐゴシック" charset="0"/>
              </a:defRPr>
            </a:lvl4pPr>
            <a:lvl5pPr marL="2055813" indent="-227013" algn="l" rtl="0" eaLnBrk="1" fontAlgn="base" hangingPunct="1">
              <a:spcBef>
                <a:spcPct val="20000"/>
              </a:spcBef>
              <a:spcAft>
                <a:spcPct val="0"/>
              </a:spcAft>
              <a:buChar char="»"/>
              <a:defRPr sz="2800">
                <a:solidFill>
                  <a:schemeClr val="tx1"/>
                </a:solidFill>
                <a:latin typeface="+mn-lt"/>
                <a:ea typeface="ＭＳ Ｐゴシック" charset="0"/>
              </a:defRPr>
            </a:lvl5pPr>
            <a:lvl6pPr marL="2514493" indent="-228590" algn="l" rtl="0" eaLnBrk="1" fontAlgn="base" hangingPunct="1">
              <a:spcBef>
                <a:spcPct val="20000"/>
              </a:spcBef>
              <a:spcAft>
                <a:spcPct val="0"/>
              </a:spcAft>
              <a:buChar char="»"/>
              <a:defRPr sz="2600">
                <a:solidFill>
                  <a:schemeClr val="tx1"/>
                </a:solidFill>
                <a:latin typeface="+mn-lt"/>
              </a:defRPr>
            </a:lvl6pPr>
            <a:lvl7pPr marL="2971672" indent="-228590" algn="l" rtl="0" eaLnBrk="1" fontAlgn="base" hangingPunct="1">
              <a:spcBef>
                <a:spcPct val="20000"/>
              </a:spcBef>
              <a:spcAft>
                <a:spcPct val="0"/>
              </a:spcAft>
              <a:buChar char="»"/>
              <a:defRPr sz="2600">
                <a:solidFill>
                  <a:schemeClr val="tx1"/>
                </a:solidFill>
                <a:latin typeface="+mn-lt"/>
              </a:defRPr>
            </a:lvl7pPr>
            <a:lvl8pPr marL="3428853" indent="-228590" algn="l" rtl="0" eaLnBrk="1" fontAlgn="base" hangingPunct="1">
              <a:spcBef>
                <a:spcPct val="20000"/>
              </a:spcBef>
              <a:spcAft>
                <a:spcPct val="0"/>
              </a:spcAft>
              <a:buChar char="»"/>
              <a:defRPr sz="2600">
                <a:solidFill>
                  <a:schemeClr val="tx1"/>
                </a:solidFill>
                <a:latin typeface="+mn-lt"/>
              </a:defRPr>
            </a:lvl8pPr>
            <a:lvl9pPr marL="3886033" indent="-228590" algn="l" rtl="0" eaLnBrk="1" fontAlgn="base" hangingPunct="1">
              <a:spcBef>
                <a:spcPct val="20000"/>
              </a:spcBef>
              <a:spcAft>
                <a:spcPct val="0"/>
              </a:spcAft>
              <a:buChar char="»"/>
              <a:defRPr sz="2600">
                <a:solidFill>
                  <a:schemeClr val="tx1"/>
                </a:solidFill>
                <a:latin typeface="+mn-lt"/>
              </a:defRPr>
            </a:lvl9pPr>
          </a:lstStyle>
          <a:p>
            <a:pPr marL="0" indent="0">
              <a:buFontTx/>
              <a:buNone/>
            </a:pPr>
            <a:r>
              <a:rPr lang="en-US" sz="1800" dirty="0" smtClean="0">
                <a:solidFill>
                  <a:srgbClr val="000090"/>
                </a:solidFill>
              </a:rPr>
              <a:t>In two decades, rising income and resource constraints have moved China from self-sufficiency to become Asia’s largest food importer.</a:t>
            </a:r>
          </a:p>
          <a:p>
            <a:pPr marL="0" indent="0">
              <a:buFontTx/>
              <a:buNone/>
            </a:pPr>
            <a:endParaRPr lang="en-US" sz="1800" dirty="0" smtClean="0">
              <a:solidFill>
                <a:srgbClr val="000090"/>
              </a:solidFill>
            </a:endParaRPr>
          </a:p>
          <a:p>
            <a:pPr marL="0" indent="0">
              <a:buFontTx/>
              <a:buNone/>
            </a:pPr>
            <a:r>
              <a:rPr lang="en-US" sz="1800" dirty="0" smtClean="0">
                <a:solidFill>
                  <a:srgbClr val="000090"/>
                </a:solidFill>
              </a:rPr>
              <a:t>To improve long-term food security, China should step up supply side commitments to overseas agrifood partnership. </a:t>
            </a:r>
          </a:p>
          <a:p>
            <a:pPr marL="0" indent="0">
              <a:buFontTx/>
              <a:buNone/>
            </a:pPr>
            <a:endParaRPr lang="en-US" sz="1800" dirty="0" smtClean="0">
              <a:solidFill>
                <a:srgbClr val="000090"/>
              </a:solidFill>
            </a:endParaRPr>
          </a:p>
          <a:p>
            <a:pPr marL="0" indent="0">
              <a:buFontTx/>
              <a:buNone/>
            </a:pPr>
            <a:r>
              <a:rPr lang="en-US" sz="1800" dirty="0" smtClean="0">
                <a:solidFill>
                  <a:srgbClr val="000090"/>
                </a:solidFill>
              </a:rPr>
              <a:t>Particular attention should be given to lower income Asian neighbors. Where agrifood productivity remains low, China can promote self-directed poverty reduction and greater food security for on both sides.</a:t>
            </a:r>
            <a:endParaRPr lang="en-US" sz="1800" dirty="0">
              <a:solidFill>
                <a:srgbClr val="000090"/>
              </a:solidFill>
            </a:endParaRPr>
          </a:p>
        </p:txBody>
      </p:sp>
    </p:spTree>
    <p:extLst>
      <p:ext uri="{BB962C8B-B14F-4D97-AF65-F5344CB8AC3E}">
        <p14:creationId xmlns:p14="http://schemas.microsoft.com/office/powerpoint/2010/main" val="110656997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6051" y="147657"/>
            <a:ext cx="8827950" cy="1139783"/>
          </a:xfrm>
        </p:spPr>
        <p:txBody>
          <a:bodyPr/>
          <a:lstStyle/>
          <a:p>
            <a:r>
              <a:rPr lang="en-US" dirty="0"/>
              <a:t>Real GDP by DMC, </a:t>
            </a:r>
            <a:r>
              <a:rPr lang="en-US" dirty="0" smtClean="0"/>
              <a:t>Cumulative</a:t>
            </a:r>
            <a:br>
              <a:rPr lang="en-US" dirty="0" smtClean="0"/>
            </a:br>
            <a:r>
              <a:rPr lang="en-US" sz="2883" dirty="0"/>
              <a:t>Percent </a:t>
            </a:r>
            <a:r>
              <a:rPr lang="en-US" sz="2883" dirty="0"/>
              <a:t>Change 2010-2030</a:t>
            </a:r>
          </a:p>
        </p:txBody>
      </p:sp>
      <p:sp>
        <p:nvSpPr>
          <p:cNvPr id="3" name="Text Placeholder 2"/>
          <p:cNvSpPr>
            <a:spLocks noGrp="1"/>
          </p:cNvSpPr>
          <p:nvPr>
            <p:ph type="body" idx="1"/>
          </p:nvPr>
        </p:nvSpPr>
        <p:spPr/>
        <p:txBody>
          <a:bodyPr/>
          <a:lstStyle/>
          <a:p>
            <a:endParaRPr lang="en-US" dirty="0"/>
          </a:p>
        </p:txBody>
      </p:sp>
      <p:pic>
        <p:nvPicPr>
          <p:cNvPr id="7" name="Picture 6"/>
          <p:cNvPicPr>
            <a:picLocks noChangeAspect="1"/>
          </p:cNvPicPr>
          <p:nvPr/>
        </p:nvPicPr>
        <p:blipFill>
          <a:blip r:embed="rId2"/>
          <a:stretch>
            <a:fillRect/>
          </a:stretch>
        </p:blipFill>
        <p:spPr>
          <a:xfrm>
            <a:off x="139376" y="1710729"/>
            <a:ext cx="8963151" cy="4738623"/>
          </a:xfrm>
          <a:prstGeom prst="rect">
            <a:avLst/>
          </a:prstGeom>
        </p:spPr>
      </p:pic>
    </p:spTree>
    <p:extLst>
      <p:ext uri="{BB962C8B-B14F-4D97-AF65-F5344CB8AC3E}">
        <p14:creationId xmlns:p14="http://schemas.microsoft.com/office/powerpoint/2010/main" val="99490752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6051" y="147657"/>
            <a:ext cx="8827950" cy="1139783"/>
          </a:xfrm>
        </p:spPr>
        <p:txBody>
          <a:bodyPr>
            <a:normAutofit fontScale="90000"/>
          </a:bodyPr>
          <a:lstStyle/>
          <a:p>
            <a:r>
              <a:rPr lang="en-US" dirty="0" smtClean="0"/>
              <a:t>Agrofood Productivity Growth</a:t>
            </a:r>
            <a:br>
              <a:rPr lang="en-US" dirty="0" smtClean="0"/>
            </a:br>
            <a:r>
              <a:rPr lang="en-US" dirty="0" smtClean="0"/>
              <a:t>can be Pro-poor</a:t>
            </a:r>
            <a:endParaRPr lang="en-US" dirty="0"/>
          </a:p>
        </p:txBody>
      </p:sp>
      <p:sp>
        <p:nvSpPr>
          <p:cNvPr id="3" name="Text Placeholder 2"/>
          <p:cNvSpPr>
            <a:spLocks noGrp="1"/>
          </p:cNvSpPr>
          <p:nvPr>
            <p:ph type="body" idx="1"/>
          </p:nvPr>
        </p:nvSpPr>
        <p:spPr/>
        <p:txBody>
          <a:bodyPr/>
          <a:lstStyle/>
          <a:p>
            <a:endParaRPr lang="en-US" dirty="0"/>
          </a:p>
        </p:txBody>
      </p:sp>
      <p:pic>
        <p:nvPicPr>
          <p:cNvPr id="6" name="Picture 5"/>
          <p:cNvPicPr>
            <a:picLocks noChangeAspect="1"/>
          </p:cNvPicPr>
          <p:nvPr/>
        </p:nvPicPr>
        <p:blipFill>
          <a:blip r:embed="rId2"/>
          <a:stretch>
            <a:fillRect/>
          </a:stretch>
        </p:blipFill>
        <p:spPr>
          <a:xfrm>
            <a:off x="41473" y="1806562"/>
            <a:ext cx="8992410" cy="4044433"/>
          </a:xfrm>
          <a:prstGeom prst="rect">
            <a:avLst/>
          </a:prstGeom>
        </p:spPr>
      </p:pic>
    </p:spTree>
    <p:extLst>
      <p:ext uri="{BB962C8B-B14F-4D97-AF65-F5344CB8AC3E}">
        <p14:creationId xmlns:p14="http://schemas.microsoft.com/office/powerpoint/2010/main" val="110304671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1" y="138113"/>
            <a:ext cx="8915400" cy="1143000"/>
          </a:xfrm>
        </p:spPr>
        <p:txBody>
          <a:bodyPr/>
          <a:lstStyle/>
          <a:p>
            <a:r>
              <a:rPr lang="en-US" dirty="0" smtClean="0"/>
              <a:t>Energy Policy: India and Bangladesh</a:t>
            </a:r>
            <a:br>
              <a:rPr lang="en-US" dirty="0" smtClean="0"/>
            </a:br>
            <a:r>
              <a:rPr lang="en-US" sz="2800" dirty="0" smtClean="0"/>
              <a:t>Domestic </a:t>
            </a:r>
            <a:r>
              <a:rPr lang="en-US" sz="2800" dirty="0" smtClean="0"/>
              <a:t>and International Gas Prices</a:t>
            </a:r>
            <a:endParaRPr lang="en-US" sz="2800" dirty="0"/>
          </a:p>
        </p:txBody>
      </p:sp>
      <p:sp>
        <p:nvSpPr>
          <p:cNvPr id="3" name="Text Placeholder 2"/>
          <p:cNvSpPr>
            <a:spLocks noGrp="1"/>
          </p:cNvSpPr>
          <p:nvPr>
            <p:ph type="body" idx="1"/>
          </p:nvPr>
        </p:nvSpPr>
        <p:spPr/>
        <p:txBody>
          <a:bodyPr/>
          <a:lstStyle/>
          <a:p>
            <a:endParaRPr lang="en-US" dirty="0"/>
          </a:p>
        </p:txBody>
      </p:sp>
      <p:sp>
        <p:nvSpPr>
          <p:cNvPr id="7" name="TextBox 6"/>
          <p:cNvSpPr txBox="1">
            <a:spLocks noChangeArrowheads="1"/>
          </p:cNvSpPr>
          <p:nvPr/>
        </p:nvSpPr>
        <p:spPr bwMode="auto">
          <a:xfrm>
            <a:off x="381001" y="6163906"/>
            <a:ext cx="8534400" cy="277194"/>
          </a:xfrm>
          <a:prstGeom prst="rect">
            <a:avLst/>
          </a:prstGeom>
          <a:noFill/>
          <a:ln w="9525" cap="flat" cmpd="sng" algn="ctr">
            <a:noFill/>
            <a:prstDash val="solid"/>
            <a:miter lim="800000"/>
            <a:headEnd type="none" w="med" len="med"/>
            <a:tailEnd type="none" w="med" len="med"/>
          </a:ln>
          <a:effectLst/>
        </p:spPr>
        <p:txBody>
          <a:bodyPr vert="horz" wrap="square" lIns="82362" tIns="41181" rIns="82362" bIns="41181" anchor="t" compatLnSpc="1">
            <a:spAutoFit/>
          </a:bodyPr>
          <a:lstStyle/>
          <a:p>
            <a:pPr algn="ctr" fontAlgn="base">
              <a:spcBef>
                <a:spcPct val="50000"/>
              </a:spcBef>
              <a:spcAft>
                <a:spcPct val="0"/>
              </a:spcAft>
            </a:pPr>
            <a:r>
              <a:rPr lang="en-US" sz="1261" dirty="0">
                <a:solidFill>
                  <a:schemeClr val="accent2">
                    <a:alpha val="100000"/>
                  </a:schemeClr>
                </a:solidFill>
                <a:latin typeface="Arial"/>
              </a:rPr>
              <a:t>Source: Author estimates from </a:t>
            </a:r>
            <a:r>
              <a:rPr lang="en-US" sz="1261" dirty="0" err="1">
                <a:solidFill>
                  <a:schemeClr val="accent2">
                    <a:alpha val="100000"/>
                  </a:schemeClr>
                </a:solidFill>
                <a:latin typeface="Arial"/>
              </a:rPr>
              <a:t>Petrobangla</a:t>
            </a:r>
            <a:r>
              <a:rPr lang="en-US" sz="1261" dirty="0">
                <a:solidFill>
                  <a:schemeClr val="accent2">
                    <a:alpha val="100000"/>
                  </a:schemeClr>
                </a:solidFill>
                <a:latin typeface="Arial"/>
              </a:rPr>
              <a:t> and IEA data.</a:t>
            </a:r>
            <a:endParaRPr lang="en-US" sz="1081" dirty="0"/>
          </a:p>
        </p:txBody>
      </p:sp>
      <p:pic>
        <p:nvPicPr>
          <p:cNvPr id="9" name="Picture 8"/>
          <p:cNvPicPr>
            <a:picLocks noChangeAspect="1"/>
          </p:cNvPicPr>
          <p:nvPr/>
        </p:nvPicPr>
        <p:blipFill>
          <a:blip r:embed="rId2"/>
          <a:stretch>
            <a:fillRect/>
          </a:stretch>
        </p:blipFill>
        <p:spPr>
          <a:xfrm>
            <a:off x="228600" y="1415432"/>
            <a:ext cx="8374611" cy="5102565"/>
          </a:xfrm>
          <a:prstGeom prst="rect">
            <a:avLst/>
          </a:prstGeom>
        </p:spPr>
      </p:pic>
    </p:spTree>
    <p:extLst>
      <p:ext uri="{BB962C8B-B14F-4D97-AF65-F5344CB8AC3E}">
        <p14:creationId xmlns:p14="http://schemas.microsoft.com/office/powerpoint/2010/main" val="182724768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328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2200" y="1360488"/>
            <a:ext cx="2638425" cy="487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0"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8775" y="1360488"/>
            <a:ext cx="2638425" cy="487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32868"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95800" y="1371600"/>
            <a:ext cx="2638425" cy="487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32869"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30963" y="1371600"/>
            <a:ext cx="2636837" cy="4875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73" name="Text Box 6"/>
          <p:cNvSpPr txBox="1">
            <a:spLocks noChangeArrowheads="1"/>
          </p:cNvSpPr>
          <p:nvPr/>
        </p:nvSpPr>
        <p:spPr bwMode="auto">
          <a:xfrm>
            <a:off x="762000" y="5780088"/>
            <a:ext cx="15240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07" tIns="45705" rIns="91407" bIns="45705">
            <a:spAutoFit/>
          </a:bodyPr>
          <a:lstStyle>
            <a:lvl1pPr>
              <a:defRPr sz="2800">
                <a:solidFill>
                  <a:schemeClr val="tx1"/>
                </a:solidFill>
                <a:latin typeface="Arial" charset="0"/>
                <a:ea typeface="ＭＳ Ｐゴシック" charset="-128"/>
              </a:defRPr>
            </a:lvl1pPr>
            <a:lvl2pPr marL="742950" indent="-285750">
              <a:defRPr sz="2800">
                <a:solidFill>
                  <a:schemeClr val="tx1"/>
                </a:solidFill>
                <a:latin typeface="Arial" charset="0"/>
                <a:ea typeface="ＭＳ Ｐゴシック" charset="-128"/>
              </a:defRPr>
            </a:lvl2pPr>
            <a:lvl3pPr marL="1143000" indent="-228600">
              <a:defRPr sz="2800">
                <a:solidFill>
                  <a:schemeClr val="tx1"/>
                </a:solidFill>
                <a:latin typeface="Arial" charset="0"/>
                <a:ea typeface="ＭＳ Ｐゴシック" charset="-128"/>
              </a:defRPr>
            </a:lvl3pPr>
            <a:lvl4pPr marL="1600200" indent="-228600">
              <a:defRPr sz="2800">
                <a:solidFill>
                  <a:schemeClr val="tx1"/>
                </a:solidFill>
                <a:latin typeface="Arial" charset="0"/>
                <a:ea typeface="ＭＳ Ｐゴシック" charset="-128"/>
              </a:defRPr>
            </a:lvl4pPr>
            <a:lvl5pPr marL="2057400" indent="-228600">
              <a:defRPr sz="2800">
                <a:solidFill>
                  <a:schemeClr val="tx1"/>
                </a:solidFill>
                <a:latin typeface="Arial" charset="0"/>
                <a:ea typeface="ＭＳ Ｐゴシック" charset="-128"/>
              </a:defRPr>
            </a:lvl5pPr>
            <a:lvl6pPr marL="2514600" indent="-228600" eaLnBrk="0" fontAlgn="base" hangingPunct="0">
              <a:spcBef>
                <a:spcPct val="20000"/>
              </a:spcBef>
              <a:spcAft>
                <a:spcPct val="0"/>
              </a:spcAft>
              <a:defRPr sz="2800">
                <a:solidFill>
                  <a:schemeClr val="tx1"/>
                </a:solidFill>
                <a:latin typeface="Arial" charset="0"/>
                <a:ea typeface="ＭＳ Ｐゴシック" charset="-128"/>
              </a:defRPr>
            </a:lvl6pPr>
            <a:lvl7pPr marL="2971800" indent="-228600" eaLnBrk="0" fontAlgn="base" hangingPunct="0">
              <a:spcBef>
                <a:spcPct val="20000"/>
              </a:spcBef>
              <a:spcAft>
                <a:spcPct val="0"/>
              </a:spcAft>
              <a:defRPr sz="2800">
                <a:solidFill>
                  <a:schemeClr val="tx1"/>
                </a:solidFill>
                <a:latin typeface="Arial" charset="0"/>
                <a:ea typeface="ＭＳ Ｐゴシック" charset="-128"/>
              </a:defRPr>
            </a:lvl7pPr>
            <a:lvl8pPr marL="3429000" indent="-228600" eaLnBrk="0" fontAlgn="base" hangingPunct="0">
              <a:spcBef>
                <a:spcPct val="20000"/>
              </a:spcBef>
              <a:spcAft>
                <a:spcPct val="0"/>
              </a:spcAft>
              <a:defRPr sz="2800">
                <a:solidFill>
                  <a:schemeClr val="tx1"/>
                </a:solidFill>
                <a:latin typeface="Arial" charset="0"/>
                <a:ea typeface="ＭＳ Ｐゴシック" charset="-128"/>
              </a:defRPr>
            </a:lvl8pPr>
            <a:lvl9pPr marL="3886200" indent="-228600" eaLnBrk="0" fontAlgn="base" hangingPunct="0">
              <a:spcBef>
                <a:spcPct val="20000"/>
              </a:spcBef>
              <a:spcAft>
                <a:spcPct val="0"/>
              </a:spcAft>
              <a:defRPr sz="2800">
                <a:solidFill>
                  <a:schemeClr val="tx1"/>
                </a:solidFill>
                <a:latin typeface="Arial" charset="0"/>
                <a:ea typeface="ＭＳ Ｐゴシック" charset="-128"/>
              </a:defRPr>
            </a:lvl9pPr>
          </a:lstStyle>
          <a:p>
            <a:pPr algn="ctr">
              <a:spcBef>
                <a:spcPct val="50000"/>
              </a:spcBef>
            </a:pPr>
            <a:r>
              <a:rPr lang="en-US" altLang="en-US" sz="1800"/>
              <a:t>Poverty</a:t>
            </a:r>
          </a:p>
        </p:txBody>
      </p:sp>
      <p:sp>
        <p:nvSpPr>
          <p:cNvPr id="7174" name="Text Box 7"/>
          <p:cNvSpPr txBox="1">
            <a:spLocks noChangeArrowheads="1"/>
          </p:cNvSpPr>
          <p:nvPr/>
        </p:nvSpPr>
        <p:spPr bwMode="auto">
          <a:xfrm>
            <a:off x="2895600" y="5780088"/>
            <a:ext cx="17526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07" tIns="45705" rIns="91407" bIns="45705">
            <a:spAutoFit/>
          </a:bodyPr>
          <a:lstStyle>
            <a:lvl1pPr>
              <a:defRPr sz="2800">
                <a:solidFill>
                  <a:schemeClr val="tx1"/>
                </a:solidFill>
                <a:latin typeface="Arial" charset="0"/>
                <a:ea typeface="ＭＳ Ｐゴシック" charset="-128"/>
              </a:defRPr>
            </a:lvl1pPr>
            <a:lvl2pPr marL="742950" indent="-285750">
              <a:defRPr sz="2800">
                <a:solidFill>
                  <a:schemeClr val="tx1"/>
                </a:solidFill>
                <a:latin typeface="Arial" charset="0"/>
                <a:ea typeface="ＭＳ Ｐゴシック" charset="-128"/>
              </a:defRPr>
            </a:lvl2pPr>
            <a:lvl3pPr marL="1143000" indent="-228600">
              <a:defRPr sz="2800">
                <a:solidFill>
                  <a:schemeClr val="tx1"/>
                </a:solidFill>
                <a:latin typeface="Arial" charset="0"/>
                <a:ea typeface="ＭＳ Ｐゴシック" charset="-128"/>
              </a:defRPr>
            </a:lvl3pPr>
            <a:lvl4pPr marL="1600200" indent="-228600">
              <a:defRPr sz="2800">
                <a:solidFill>
                  <a:schemeClr val="tx1"/>
                </a:solidFill>
                <a:latin typeface="Arial" charset="0"/>
                <a:ea typeface="ＭＳ Ｐゴシック" charset="-128"/>
              </a:defRPr>
            </a:lvl4pPr>
            <a:lvl5pPr marL="2057400" indent="-228600">
              <a:defRPr sz="2800">
                <a:solidFill>
                  <a:schemeClr val="tx1"/>
                </a:solidFill>
                <a:latin typeface="Arial" charset="0"/>
                <a:ea typeface="ＭＳ Ｐゴシック" charset="-128"/>
              </a:defRPr>
            </a:lvl5pPr>
            <a:lvl6pPr marL="2514600" indent="-228600" eaLnBrk="0" fontAlgn="base" hangingPunct="0">
              <a:spcBef>
                <a:spcPct val="20000"/>
              </a:spcBef>
              <a:spcAft>
                <a:spcPct val="0"/>
              </a:spcAft>
              <a:defRPr sz="2800">
                <a:solidFill>
                  <a:schemeClr val="tx1"/>
                </a:solidFill>
                <a:latin typeface="Arial" charset="0"/>
                <a:ea typeface="ＭＳ Ｐゴシック" charset="-128"/>
              </a:defRPr>
            </a:lvl6pPr>
            <a:lvl7pPr marL="2971800" indent="-228600" eaLnBrk="0" fontAlgn="base" hangingPunct="0">
              <a:spcBef>
                <a:spcPct val="20000"/>
              </a:spcBef>
              <a:spcAft>
                <a:spcPct val="0"/>
              </a:spcAft>
              <a:defRPr sz="2800">
                <a:solidFill>
                  <a:schemeClr val="tx1"/>
                </a:solidFill>
                <a:latin typeface="Arial" charset="0"/>
                <a:ea typeface="ＭＳ Ｐゴシック" charset="-128"/>
              </a:defRPr>
            </a:lvl7pPr>
            <a:lvl8pPr marL="3429000" indent="-228600" eaLnBrk="0" fontAlgn="base" hangingPunct="0">
              <a:spcBef>
                <a:spcPct val="20000"/>
              </a:spcBef>
              <a:spcAft>
                <a:spcPct val="0"/>
              </a:spcAft>
              <a:defRPr sz="2800">
                <a:solidFill>
                  <a:schemeClr val="tx1"/>
                </a:solidFill>
                <a:latin typeface="Arial" charset="0"/>
                <a:ea typeface="ＭＳ Ｐゴシック" charset="-128"/>
              </a:defRPr>
            </a:lvl8pPr>
            <a:lvl9pPr marL="3886200" indent="-228600" eaLnBrk="0" fontAlgn="base" hangingPunct="0">
              <a:spcBef>
                <a:spcPct val="20000"/>
              </a:spcBef>
              <a:spcAft>
                <a:spcPct val="0"/>
              </a:spcAft>
              <a:defRPr sz="2800">
                <a:solidFill>
                  <a:schemeClr val="tx1"/>
                </a:solidFill>
                <a:latin typeface="Arial" charset="0"/>
                <a:ea typeface="ＭＳ Ｐゴシック" charset="-128"/>
              </a:defRPr>
            </a:lvl9pPr>
          </a:lstStyle>
          <a:p>
            <a:pPr algn="ctr">
              <a:spcBef>
                <a:spcPct val="50000"/>
              </a:spcBef>
            </a:pPr>
            <a:r>
              <a:rPr lang="en-US" altLang="en-US" sz="1800"/>
              <a:t>Specialization</a:t>
            </a:r>
          </a:p>
        </p:txBody>
      </p:sp>
      <p:sp>
        <p:nvSpPr>
          <p:cNvPr id="7175" name="Text Box 8"/>
          <p:cNvSpPr txBox="1">
            <a:spLocks noChangeArrowheads="1"/>
          </p:cNvSpPr>
          <p:nvPr/>
        </p:nvSpPr>
        <p:spPr bwMode="auto">
          <a:xfrm>
            <a:off x="4900613" y="5780088"/>
            <a:ext cx="18478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07" tIns="45705" rIns="91407" bIns="45705">
            <a:spAutoFit/>
          </a:bodyPr>
          <a:lstStyle>
            <a:lvl1pPr>
              <a:defRPr sz="2800">
                <a:solidFill>
                  <a:schemeClr val="tx1"/>
                </a:solidFill>
                <a:latin typeface="Arial" charset="0"/>
                <a:ea typeface="ＭＳ Ｐゴシック" charset="-128"/>
              </a:defRPr>
            </a:lvl1pPr>
            <a:lvl2pPr marL="742950" indent="-285750">
              <a:defRPr sz="2800">
                <a:solidFill>
                  <a:schemeClr val="tx1"/>
                </a:solidFill>
                <a:latin typeface="Arial" charset="0"/>
                <a:ea typeface="ＭＳ Ｐゴシック" charset="-128"/>
              </a:defRPr>
            </a:lvl2pPr>
            <a:lvl3pPr marL="1143000" indent="-228600">
              <a:defRPr sz="2800">
                <a:solidFill>
                  <a:schemeClr val="tx1"/>
                </a:solidFill>
                <a:latin typeface="Arial" charset="0"/>
                <a:ea typeface="ＭＳ Ｐゴシック" charset="-128"/>
              </a:defRPr>
            </a:lvl3pPr>
            <a:lvl4pPr marL="1600200" indent="-228600">
              <a:defRPr sz="2800">
                <a:solidFill>
                  <a:schemeClr val="tx1"/>
                </a:solidFill>
                <a:latin typeface="Arial" charset="0"/>
                <a:ea typeface="ＭＳ Ｐゴシック" charset="-128"/>
              </a:defRPr>
            </a:lvl4pPr>
            <a:lvl5pPr marL="2057400" indent="-228600">
              <a:defRPr sz="2800">
                <a:solidFill>
                  <a:schemeClr val="tx1"/>
                </a:solidFill>
                <a:latin typeface="Arial" charset="0"/>
                <a:ea typeface="ＭＳ Ｐゴシック" charset="-128"/>
              </a:defRPr>
            </a:lvl5pPr>
            <a:lvl6pPr marL="2514600" indent="-228600" eaLnBrk="0" fontAlgn="base" hangingPunct="0">
              <a:spcBef>
                <a:spcPct val="20000"/>
              </a:spcBef>
              <a:spcAft>
                <a:spcPct val="0"/>
              </a:spcAft>
              <a:defRPr sz="2800">
                <a:solidFill>
                  <a:schemeClr val="tx1"/>
                </a:solidFill>
                <a:latin typeface="Arial" charset="0"/>
                <a:ea typeface="ＭＳ Ｐゴシック" charset="-128"/>
              </a:defRPr>
            </a:lvl6pPr>
            <a:lvl7pPr marL="2971800" indent="-228600" eaLnBrk="0" fontAlgn="base" hangingPunct="0">
              <a:spcBef>
                <a:spcPct val="20000"/>
              </a:spcBef>
              <a:spcAft>
                <a:spcPct val="0"/>
              </a:spcAft>
              <a:defRPr sz="2800">
                <a:solidFill>
                  <a:schemeClr val="tx1"/>
                </a:solidFill>
                <a:latin typeface="Arial" charset="0"/>
                <a:ea typeface="ＭＳ Ｐゴシック" charset="-128"/>
              </a:defRPr>
            </a:lvl7pPr>
            <a:lvl8pPr marL="3429000" indent="-228600" eaLnBrk="0" fontAlgn="base" hangingPunct="0">
              <a:spcBef>
                <a:spcPct val="20000"/>
              </a:spcBef>
              <a:spcAft>
                <a:spcPct val="0"/>
              </a:spcAft>
              <a:defRPr sz="2800">
                <a:solidFill>
                  <a:schemeClr val="tx1"/>
                </a:solidFill>
                <a:latin typeface="Arial" charset="0"/>
                <a:ea typeface="ＭＳ Ｐゴシック" charset="-128"/>
              </a:defRPr>
            </a:lvl8pPr>
            <a:lvl9pPr marL="3886200" indent="-228600" eaLnBrk="0" fontAlgn="base" hangingPunct="0">
              <a:spcBef>
                <a:spcPct val="20000"/>
              </a:spcBef>
              <a:spcAft>
                <a:spcPct val="0"/>
              </a:spcAft>
              <a:defRPr sz="2800">
                <a:solidFill>
                  <a:schemeClr val="tx1"/>
                </a:solidFill>
                <a:latin typeface="Arial" charset="0"/>
                <a:ea typeface="ＭＳ Ｐゴシック" charset="-128"/>
              </a:defRPr>
            </a:lvl9pPr>
          </a:lstStyle>
          <a:p>
            <a:pPr algn="ctr">
              <a:spcBef>
                <a:spcPct val="50000"/>
              </a:spcBef>
            </a:pPr>
            <a:r>
              <a:rPr lang="en-US" altLang="en-US" sz="1800"/>
              <a:t>Mkt. Distance</a:t>
            </a:r>
          </a:p>
        </p:txBody>
      </p:sp>
      <p:sp>
        <p:nvSpPr>
          <p:cNvPr id="7176" name="Text Box 9"/>
          <p:cNvSpPr txBox="1">
            <a:spLocks noChangeArrowheads="1"/>
          </p:cNvSpPr>
          <p:nvPr/>
        </p:nvSpPr>
        <p:spPr bwMode="auto">
          <a:xfrm>
            <a:off x="7086600" y="5780088"/>
            <a:ext cx="15240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07" tIns="45705" rIns="91407" bIns="45705">
            <a:spAutoFit/>
          </a:bodyPr>
          <a:lstStyle>
            <a:lvl1pPr>
              <a:defRPr sz="2800">
                <a:solidFill>
                  <a:schemeClr val="tx1"/>
                </a:solidFill>
                <a:latin typeface="Arial" charset="0"/>
                <a:ea typeface="ＭＳ Ｐゴシック" charset="-128"/>
              </a:defRPr>
            </a:lvl1pPr>
            <a:lvl2pPr marL="742950" indent="-285750">
              <a:defRPr sz="2800">
                <a:solidFill>
                  <a:schemeClr val="tx1"/>
                </a:solidFill>
                <a:latin typeface="Arial" charset="0"/>
                <a:ea typeface="ＭＳ Ｐゴシック" charset="-128"/>
              </a:defRPr>
            </a:lvl2pPr>
            <a:lvl3pPr marL="1143000" indent="-228600">
              <a:defRPr sz="2800">
                <a:solidFill>
                  <a:schemeClr val="tx1"/>
                </a:solidFill>
                <a:latin typeface="Arial" charset="0"/>
                <a:ea typeface="ＭＳ Ｐゴシック" charset="-128"/>
              </a:defRPr>
            </a:lvl3pPr>
            <a:lvl4pPr marL="1600200" indent="-228600">
              <a:defRPr sz="2800">
                <a:solidFill>
                  <a:schemeClr val="tx1"/>
                </a:solidFill>
                <a:latin typeface="Arial" charset="0"/>
                <a:ea typeface="ＭＳ Ｐゴシック" charset="-128"/>
              </a:defRPr>
            </a:lvl4pPr>
            <a:lvl5pPr marL="2057400" indent="-228600">
              <a:defRPr sz="2800">
                <a:solidFill>
                  <a:schemeClr val="tx1"/>
                </a:solidFill>
                <a:latin typeface="Arial" charset="0"/>
                <a:ea typeface="ＭＳ Ｐゴシック" charset="-128"/>
              </a:defRPr>
            </a:lvl5pPr>
            <a:lvl6pPr marL="2514600" indent="-228600" eaLnBrk="0" fontAlgn="base" hangingPunct="0">
              <a:spcBef>
                <a:spcPct val="20000"/>
              </a:spcBef>
              <a:spcAft>
                <a:spcPct val="0"/>
              </a:spcAft>
              <a:defRPr sz="2800">
                <a:solidFill>
                  <a:schemeClr val="tx1"/>
                </a:solidFill>
                <a:latin typeface="Arial" charset="0"/>
                <a:ea typeface="ＭＳ Ｐゴシック" charset="-128"/>
              </a:defRPr>
            </a:lvl6pPr>
            <a:lvl7pPr marL="2971800" indent="-228600" eaLnBrk="0" fontAlgn="base" hangingPunct="0">
              <a:spcBef>
                <a:spcPct val="20000"/>
              </a:spcBef>
              <a:spcAft>
                <a:spcPct val="0"/>
              </a:spcAft>
              <a:defRPr sz="2800">
                <a:solidFill>
                  <a:schemeClr val="tx1"/>
                </a:solidFill>
                <a:latin typeface="Arial" charset="0"/>
                <a:ea typeface="ＭＳ Ｐゴシック" charset="-128"/>
              </a:defRPr>
            </a:lvl7pPr>
            <a:lvl8pPr marL="3429000" indent="-228600" eaLnBrk="0" fontAlgn="base" hangingPunct="0">
              <a:spcBef>
                <a:spcPct val="20000"/>
              </a:spcBef>
              <a:spcAft>
                <a:spcPct val="0"/>
              </a:spcAft>
              <a:defRPr sz="2800">
                <a:solidFill>
                  <a:schemeClr val="tx1"/>
                </a:solidFill>
                <a:latin typeface="Arial" charset="0"/>
                <a:ea typeface="ＭＳ Ｐゴシック" charset="-128"/>
              </a:defRPr>
            </a:lvl8pPr>
            <a:lvl9pPr marL="3886200" indent="-228600" eaLnBrk="0" fontAlgn="base" hangingPunct="0">
              <a:spcBef>
                <a:spcPct val="20000"/>
              </a:spcBef>
              <a:spcAft>
                <a:spcPct val="0"/>
              </a:spcAft>
              <a:defRPr sz="2800">
                <a:solidFill>
                  <a:schemeClr val="tx1"/>
                </a:solidFill>
                <a:latin typeface="Arial" charset="0"/>
                <a:ea typeface="ＭＳ Ｐゴシック" charset="-128"/>
              </a:defRPr>
            </a:lvl9pPr>
          </a:lstStyle>
          <a:p>
            <a:pPr algn="ctr">
              <a:spcBef>
                <a:spcPct val="50000"/>
              </a:spcBef>
            </a:pPr>
            <a:r>
              <a:rPr lang="en-US" altLang="en-US" sz="1800"/>
              <a:t>Ag TOT</a:t>
            </a:r>
          </a:p>
        </p:txBody>
      </p:sp>
      <p:pic>
        <p:nvPicPr>
          <p:cNvPr id="7177" name="Picture 1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60925" y="3689350"/>
            <a:ext cx="325438"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ysDot"/>
                <a:miter lim="800000"/>
                <a:headEnd/>
                <a:tailEnd/>
              </a14:hiddenLine>
            </a:ext>
          </a:extLst>
        </p:spPr>
      </p:pic>
      <p:sp>
        <p:nvSpPr>
          <p:cNvPr id="7178" name="Text Box 11"/>
          <p:cNvSpPr txBox="1">
            <a:spLocks noChangeArrowheads="1"/>
          </p:cNvSpPr>
          <p:nvPr/>
        </p:nvSpPr>
        <p:spPr bwMode="auto">
          <a:xfrm>
            <a:off x="5186363" y="4421188"/>
            <a:ext cx="871537" cy="20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ysDot"/>
                <a:miter lim="800000"/>
                <a:headEnd/>
                <a:tailEnd/>
              </a14:hiddenLine>
            </a:ext>
          </a:extLst>
        </p:spPr>
        <p:txBody>
          <a:bodyPr lIns="65306" tIns="32653" rIns="65306" bIns="32653">
            <a:spAutoFit/>
          </a:bodyPr>
          <a:lstStyle>
            <a:lvl1pPr>
              <a:defRPr sz="2800">
                <a:solidFill>
                  <a:schemeClr val="tx1"/>
                </a:solidFill>
                <a:latin typeface="Arial" charset="0"/>
                <a:ea typeface="ＭＳ Ｐゴシック" charset="-128"/>
              </a:defRPr>
            </a:lvl1pPr>
            <a:lvl2pPr marL="742950" indent="-285750">
              <a:defRPr sz="2800">
                <a:solidFill>
                  <a:schemeClr val="tx1"/>
                </a:solidFill>
                <a:latin typeface="Arial" charset="0"/>
                <a:ea typeface="ＭＳ Ｐゴシック" charset="-128"/>
              </a:defRPr>
            </a:lvl2pPr>
            <a:lvl3pPr marL="1143000" indent="-228600">
              <a:defRPr sz="2800">
                <a:solidFill>
                  <a:schemeClr val="tx1"/>
                </a:solidFill>
                <a:latin typeface="Arial" charset="0"/>
                <a:ea typeface="ＭＳ Ｐゴシック" charset="-128"/>
              </a:defRPr>
            </a:lvl3pPr>
            <a:lvl4pPr marL="1600200" indent="-228600">
              <a:defRPr sz="2800">
                <a:solidFill>
                  <a:schemeClr val="tx1"/>
                </a:solidFill>
                <a:latin typeface="Arial" charset="0"/>
                <a:ea typeface="ＭＳ Ｐゴシック" charset="-128"/>
              </a:defRPr>
            </a:lvl4pPr>
            <a:lvl5pPr marL="2057400" indent="-228600">
              <a:defRPr sz="2800">
                <a:solidFill>
                  <a:schemeClr val="tx1"/>
                </a:solidFill>
                <a:latin typeface="Arial" charset="0"/>
                <a:ea typeface="ＭＳ Ｐゴシック" charset="-128"/>
              </a:defRPr>
            </a:lvl5pPr>
            <a:lvl6pPr marL="2514600" indent="-228600" eaLnBrk="0" fontAlgn="base" hangingPunct="0">
              <a:spcBef>
                <a:spcPct val="20000"/>
              </a:spcBef>
              <a:spcAft>
                <a:spcPct val="0"/>
              </a:spcAft>
              <a:defRPr sz="2800">
                <a:solidFill>
                  <a:schemeClr val="tx1"/>
                </a:solidFill>
                <a:latin typeface="Arial" charset="0"/>
                <a:ea typeface="ＭＳ Ｐゴシック" charset="-128"/>
              </a:defRPr>
            </a:lvl6pPr>
            <a:lvl7pPr marL="2971800" indent="-228600" eaLnBrk="0" fontAlgn="base" hangingPunct="0">
              <a:spcBef>
                <a:spcPct val="20000"/>
              </a:spcBef>
              <a:spcAft>
                <a:spcPct val="0"/>
              </a:spcAft>
              <a:defRPr sz="2800">
                <a:solidFill>
                  <a:schemeClr val="tx1"/>
                </a:solidFill>
                <a:latin typeface="Arial" charset="0"/>
                <a:ea typeface="ＭＳ Ｐゴシック" charset="-128"/>
              </a:defRPr>
            </a:lvl7pPr>
            <a:lvl8pPr marL="3429000" indent="-228600" eaLnBrk="0" fontAlgn="base" hangingPunct="0">
              <a:spcBef>
                <a:spcPct val="20000"/>
              </a:spcBef>
              <a:spcAft>
                <a:spcPct val="0"/>
              </a:spcAft>
              <a:defRPr sz="2800">
                <a:solidFill>
                  <a:schemeClr val="tx1"/>
                </a:solidFill>
                <a:latin typeface="Arial" charset="0"/>
                <a:ea typeface="ＭＳ Ｐゴシック" charset="-128"/>
              </a:defRPr>
            </a:lvl8pPr>
            <a:lvl9pPr marL="3886200" indent="-228600" eaLnBrk="0" fontAlgn="base" hangingPunct="0">
              <a:spcBef>
                <a:spcPct val="20000"/>
              </a:spcBef>
              <a:spcAft>
                <a:spcPct val="0"/>
              </a:spcAft>
              <a:defRPr sz="2800">
                <a:solidFill>
                  <a:schemeClr val="tx1"/>
                </a:solidFill>
                <a:latin typeface="Arial" charset="0"/>
                <a:ea typeface="ＭＳ Ｐゴシック" charset="-128"/>
              </a:defRPr>
            </a:lvl9pPr>
          </a:lstStyle>
          <a:p>
            <a:pPr>
              <a:spcBef>
                <a:spcPct val="50000"/>
              </a:spcBef>
            </a:pPr>
            <a:r>
              <a:rPr lang="en-US" altLang="en-US" sz="900"/>
              <a:t>Unfavorable</a:t>
            </a:r>
          </a:p>
        </p:txBody>
      </p:sp>
      <p:sp>
        <p:nvSpPr>
          <p:cNvPr id="7179" name="Text Box 12"/>
          <p:cNvSpPr txBox="1">
            <a:spLocks noChangeArrowheads="1"/>
          </p:cNvSpPr>
          <p:nvPr/>
        </p:nvSpPr>
        <p:spPr bwMode="auto">
          <a:xfrm>
            <a:off x="5186363" y="3605213"/>
            <a:ext cx="871537" cy="20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ysDot"/>
                <a:miter lim="800000"/>
                <a:headEnd/>
                <a:tailEnd/>
              </a14:hiddenLine>
            </a:ext>
          </a:extLst>
        </p:spPr>
        <p:txBody>
          <a:bodyPr lIns="65306" tIns="32653" rIns="65306" bIns="32653">
            <a:spAutoFit/>
          </a:bodyPr>
          <a:lstStyle>
            <a:lvl1pPr>
              <a:defRPr sz="2800">
                <a:solidFill>
                  <a:schemeClr val="tx1"/>
                </a:solidFill>
                <a:latin typeface="Arial" charset="0"/>
                <a:ea typeface="ＭＳ Ｐゴシック" charset="-128"/>
              </a:defRPr>
            </a:lvl1pPr>
            <a:lvl2pPr marL="742950" indent="-285750">
              <a:defRPr sz="2800">
                <a:solidFill>
                  <a:schemeClr val="tx1"/>
                </a:solidFill>
                <a:latin typeface="Arial" charset="0"/>
                <a:ea typeface="ＭＳ Ｐゴシック" charset="-128"/>
              </a:defRPr>
            </a:lvl2pPr>
            <a:lvl3pPr marL="1143000" indent="-228600">
              <a:defRPr sz="2800">
                <a:solidFill>
                  <a:schemeClr val="tx1"/>
                </a:solidFill>
                <a:latin typeface="Arial" charset="0"/>
                <a:ea typeface="ＭＳ Ｐゴシック" charset="-128"/>
              </a:defRPr>
            </a:lvl3pPr>
            <a:lvl4pPr marL="1600200" indent="-228600">
              <a:defRPr sz="2800">
                <a:solidFill>
                  <a:schemeClr val="tx1"/>
                </a:solidFill>
                <a:latin typeface="Arial" charset="0"/>
                <a:ea typeface="ＭＳ Ｐゴシック" charset="-128"/>
              </a:defRPr>
            </a:lvl4pPr>
            <a:lvl5pPr marL="2057400" indent="-228600">
              <a:defRPr sz="2800">
                <a:solidFill>
                  <a:schemeClr val="tx1"/>
                </a:solidFill>
                <a:latin typeface="Arial" charset="0"/>
                <a:ea typeface="ＭＳ Ｐゴシック" charset="-128"/>
              </a:defRPr>
            </a:lvl5pPr>
            <a:lvl6pPr marL="2514600" indent="-228600" eaLnBrk="0" fontAlgn="base" hangingPunct="0">
              <a:spcBef>
                <a:spcPct val="20000"/>
              </a:spcBef>
              <a:spcAft>
                <a:spcPct val="0"/>
              </a:spcAft>
              <a:defRPr sz="2800">
                <a:solidFill>
                  <a:schemeClr val="tx1"/>
                </a:solidFill>
                <a:latin typeface="Arial" charset="0"/>
                <a:ea typeface="ＭＳ Ｐゴシック" charset="-128"/>
              </a:defRPr>
            </a:lvl6pPr>
            <a:lvl7pPr marL="2971800" indent="-228600" eaLnBrk="0" fontAlgn="base" hangingPunct="0">
              <a:spcBef>
                <a:spcPct val="20000"/>
              </a:spcBef>
              <a:spcAft>
                <a:spcPct val="0"/>
              </a:spcAft>
              <a:defRPr sz="2800">
                <a:solidFill>
                  <a:schemeClr val="tx1"/>
                </a:solidFill>
                <a:latin typeface="Arial" charset="0"/>
                <a:ea typeface="ＭＳ Ｐゴシック" charset="-128"/>
              </a:defRPr>
            </a:lvl7pPr>
            <a:lvl8pPr marL="3429000" indent="-228600" eaLnBrk="0" fontAlgn="base" hangingPunct="0">
              <a:spcBef>
                <a:spcPct val="20000"/>
              </a:spcBef>
              <a:spcAft>
                <a:spcPct val="0"/>
              </a:spcAft>
              <a:defRPr sz="2800">
                <a:solidFill>
                  <a:schemeClr val="tx1"/>
                </a:solidFill>
                <a:latin typeface="Arial" charset="0"/>
                <a:ea typeface="ＭＳ Ｐゴシック" charset="-128"/>
              </a:defRPr>
            </a:lvl8pPr>
            <a:lvl9pPr marL="3886200" indent="-228600" eaLnBrk="0" fontAlgn="base" hangingPunct="0">
              <a:spcBef>
                <a:spcPct val="20000"/>
              </a:spcBef>
              <a:spcAft>
                <a:spcPct val="0"/>
              </a:spcAft>
              <a:defRPr sz="2800">
                <a:solidFill>
                  <a:schemeClr val="tx1"/>
                </a:solidFill>
                <a:latin typeface="Arial" charset="0"/>
                <a:ea typeface="ＭＳ Ｐゴシック" charset="-128"/>
              </a:defRPr>
            </a:lvl9pPr>
          </a:lstStyle>
          <a:p>
            <a:pPr>
              <a:spcBef>
                <a:spcPct val="50000"/>
              </a:spcBef>
            </a:pPr>
            <a:r>
              <a:rPr lang="en-US" altLang="en-US" sz="900"/>
              <a:t>Favorable</a:t>
            </a:r>
          </a:p>
        </p:txBody>
      </p:sp>
      <p:sp>
        <p:nvSpPr>
          <p:cNvPr id="7180" name="Rectangle 13"/>
          <p:cNvSpPr>
            <a:spLocks noChangeArrowheads="1"/>
          </p:cNvSpPr>
          <p:nvPr/>
        </p:nvSpPr>
        <p:spPr bwMode="auto">
          <a:xfrm>
            <a:off x="512763" y="-36513"/>
            <a:ext cx="8686800" cy="11430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4" tIns="45717" rIns="91434" bIns="45717" anchor="ctr"/>
          <a:lstStyle>
            <a:lvl1pPr>
              <a:defRPr sz="2800">
                <a:solidFill>
                  <a:schemeClr val="tx1"/>
                </a:solidFill>
                <a:latin typeface="Arial" charset="0"/>
                <a:ea typeface="ＭＳ Ｐゴシック" charset="-128"/>
              </a:defRPr>
            </a:lvl1pPr>
            <a:lvl2pPr marL="742950" indent="-285750">
              <a:defRPr sz="2800">
                <a:solidFill>
                  <a:schemeClr val="tx1"/>
                </a:solidFill>
                <a:latin typeface="Arial" charset="0"/>
                <a:ea typeface="ＭＳ Ｐゴシック" charset="-128"/>
              </a:defRPr>
            </a:lvl2pPr>
            <a:lvl3pPr marL="1143000" indent="-228600">
              <a:defRPr sz="2800">
                <a:solidFill>
                  <a:schemeClr val="tx1"/>
                </a:solidFill>
                <a:latin typeface="Arial" charset="0"/>
                <a:ea typeface="ＭＳ Ｐゴシック" charset="-128"/>
              </a:defRPr>
            </a:lvl3pPr>
            <a:lvl4pPr marL="1600200" indent="-228600">
              <a:defRPr sz="2800">
                <a:solidFill>
                  <a:schemeClr val="tx1"/>
                </a:solidFill>
                <a:latin typeface="Arial" charset="0"/>
                <a:ea typeface="ＭＳ Ｐゴシック" charset="-128"/>
              </a:defRPr>
            </a:lvl4pPr>
            <a:lvl5pPr marL="2057400" indent="-228600">
              <a:defRPr sz="2800">
                <a:solidFill>
                  <a:schemeClr val="tx1"/>
                </a:solidFill>
                <a:latin typeface="Arial" charset="0"/>
                <a:ea typeface="ＭＳ Ｐゴシック" charset="-128"/>
              </a:defRPr>
            </a:lvl5pPr>
            <a:lvl6pPr marL="2514600" indent="-228600" eaLnBrk="0" fontAlgn="base" hangingPunct="0">
              <a:spcBef>
                <a:spcPct val="20000"/>
              </a:spcBef>
              <a:spcAft>
                <a:spcPct val="0"/>
              </a:spcAft>
              <a:defRPr sz="2800">
                <a:solidFill>
                  <a:schemeClr val="tx1"/>
                </a:solidFill>
                <a:latin typeface="Arial" charset="0"/>
                <a:ea typeface="ＭＳ Ｐゴシック" charset="-128"/>
              </a:defRPr>
            </a:lvl6pPr>
            <a:lvl7pPr marL="2971800" indent="-228600" eaLnBrk="0" fontAlgn="base" hangingPunct="0">
              <a:spcBef>
                <a:spcPct val="20000"/>
              </a:spcBef>
              <a:spcAft>
                <a:spcPct val="0"/>
              </a:spcAft>
              <a:defRPr sz="2800">
                <a:solidFill>
                  <a:schemeClr val="tx1"/>
                </a:solidFill>
                <a:latin typeface="Arial" charset="0"/>
                <a:ea typeface="ＭＳ Ｐゴシック" charset="-128"/>
              </a:defRPr>
            </a:lvl7pPr>
            <a:lvl8pPr marL="3429000" indent="-228600" eaLnBrk="0" fontAlgn="base" hangingPunct="0">
              <a:spcBef>
                <a:spcPct val="20000"/>
              </a:spcBef>
              <a:spcAft>
                <a:spcPct val="0"/>
              </a:spcAft>
              <a:defRPr sz="2800">
                <a:solidFill>
                  <a:schemeClr val="tx1"/>
                </a:solidFill>
                <a:latin typeface="Arial" charset="0"/>
                <a:ea typeface="ＭＳ Ｐゴシック" charset="-128"/>
              </a:defRPr>
            </a:lvl8pPr>
            <a:lvl9pPr marL="3886200" indent="-228600" eaLnBrk="0" fontAlgn="base" hangingPunct="0">
              <a:spcBef>
                <a:spcPct val="20000"/>
              </a:spcBef>
              <a:spcAft>
                <a:spcPct val="0"/>
              </a:spcAft>
              <a:defRPr sz="2800">
                <a:solidFill>
                  <a:schemeClr val="tx1"/>
                </a:solidFill>
                <a:latin typeface="Arial" charset="0"/>
                <a:ea typeface="ＭＳ Ｐゴシック" charset="-128"/>
              </a:defRPr>
            </a:lvl9pPr>
          </a:lstStyle>
          <a:p>
            <a:pPr algn="r"/>
            <a:r>
              <a:rPr lang="en-US" altLang="en-US" sz="4000" dirty="0">
                <a:solidFill>
                  <a:srgbClr val="FFC000"/>
                </a:solidFill>
              </a:rPr>
              <a:t>Poverty and </a:t>
            </a:r>
            <a:r>
              <a:rPr lang="en-US" altLang="en-US" sz="4000" dirty="0" smtClean="0">
                <a:solidFill>
                  <a:srgbClr val="FFC000"/>
                </a:solidFill>
              </a:rPr>
              <a:t>Markets</a:t>
            </a:r>
            <a:endParaRPr lang="en-US" altLang="en-US" sz="4000" dirty="0">
              <a:solidFill>
                <a:srgbClr val="FFC000"/>
              </a:solidFill>
            </a:endParaRPr>
          </a:p>
        </p:txBody>
      </p:sp>
    </p:spTree>
    <p:extLst>
      <p:ext uri="{BB962C8B-B14F-4D97-AF65-F5344CB8AC3E}">
        <p14:creationId xmlns:p14="http://schemas.microsoft.com/office/powerpoint/2010/main" val="171396388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932866"/>
                                        </p:tgtEl>
                                        <p:attrNameLst>
                                          <p:attrName>style.visibility</p:attrName>
                                        </p:attrNameLst>
                                      </p:cBhvr>
                                      <p:to>
                                        <p:strVal val="visible"/>
                                      </p:to>
                                    </p:set>
                                    <p:anim calcmode="lin" valueType="num">
                                      <p:cBhvr additive="base">
                                        <p:cTn id="7" dur="500" fill="hold"/>
                                        <p:tgtEl>
                                          <p:spTgt spid="932866"/>
                                        </p:tgtEl>
                                        <p:attrNameLst>
                                          <p:attrName>ppt_x</p:attrName>
                                        </p:attrNameLst>
                                      </p:cBhvr>
                                      <p:tavLst>
                                        <p:tav tm="0">
                                          <p:val>
                                            <p:strVal val="#ppt_x"/>
                                          </p:val>
                                        </p:tav>
                                        <p:tav tm="100000">
                                          <p:val>
                                            <p:strVal val="#ppt_x"/>
                                          </p:val>
                                        </p:tav>
                                      </p:tavLst>
                                    </p:anim>
                                    <p:anim calcmode="lin" valueType="num">
                                      <p:cBhvr additive="base">
                                        <p:cTn id="8" dur="500" fill="hold"/>
                                        <p:tgtEl>
                                          <p:spTgt spid="932866"/>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932868"/>
                                        </p:tgtEl>
                                        <p:attrNameLst>
                                          <p:attrName>style.visibility</p:attrName>
                                        </p:attrNameLst>
                                      </p:cBhvr>
                                      <p:to>
                                        <p:strVal val="visible"/>
                                      </p:to>
                                    </p:set>
                                    <p:anim calcmode="lin" valueType="num">
                                      <p:cBhvr additive="base">
                                        <p:cTn id="13" dur="500" fill="hold"/>
                                        <p:tgtEl>
                                          <p:spTgt spid="932868"/>
                                        </p:tgtEl>
                                        <p:attrNameLst>
                                          <p:attrName>ppt_x</p:attrName>
                                        </p:attrNameLst>
                                      </p:cBhvr>
                                      <p:tavLst>
                                        <p:tav tm="0">
                                          <p:val>
                                            <p:strVal val="#ppt_x"/>
                                          </p:val>
                                        </p:tav>
                                        <p:tav tm="100000">
                                          <p:val>
                                            <p:strVal val="#ppt_x"/>
                                          </p:val>
                                        </p:tav>
                                      </p:tavLst>
                                    </p:anim>
                                    <p:anim calcmode="lin" valueType="num">
                                      <p:cBhvr additive="base">
                                        <p:cTn id="14" dur="500" fill="hold"/>
                                        <p:tgtEl>
                                          <p:spTgt spid="932868"/>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932869"/>
                                        </p:tgtEl>
                                        <p:attrNameLst>
                                          <p:attrName>style.visibility</p:attrName>
                                        </p:attrNameLst>
                                      </p:cBhvr>
                                      <p:to>
                                        <p:strVal val="visible"/>
                                      </p:to>
                                    </p:set>
                                    <p:anim calcmode="lin" valueType="num">
                                      <p:cBhvr additive="base">
                                        <p:cTn id="19" dur="500" fill="hold"/>
                                        <p:tgtEl>
                                          <p:spTgt spid="932869"/>
                                        </p:tgtEl>
                                        <p:attrNameLst>
                                          <p:attrName>ppt_x</p:attrName>
                                        </p:attrNameLst>
                                      </p:cBhvr>
                                      <p:tavLst>
                                        <p:tav tm="0">
                                          <p:val>
                                            <p:strVal val="#ppt_x"/>
                                          </p:val>
                                        </p:tav>
                                        <p:tav tm="100000">
                                          <p:val>
                                            <p:strVal val="#ppt_x"/>
                                          </p:val>
                                        </p:tav>
                                      </p:tavLst>
                                    </p:anim>
                                    <p:anim calcmode="lin" valueType="num">
                                      <p:cBhvr additive="base">
                                        <p:cTn id="20" dur="500" fill="hold"/>
                                        <p:tgtEl>
                                          <p:spTgt spid="93286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bwMode="auto">
          <a:xfrm>
            <a:off x="391886" y="1382486"/>
            <a:ext cx="8599714" cy="5551714"/>
          </a:xfrm>
          <a:prstGeom prst="rect">
            <a:avLst/>
          </a:prstGeom>
          <a:noFill/>
          <a:ln w="9525">
            <a:noFill/>
            <a:miter lim="800000"/>
            <a:headEnd/>
            <a:tailEnd/>
          </a:ln>
        </p:spPr>
        <p:txBody>
          <a:bodyPr lIns="91423" tIns="45712" rIns="91423" bIns="45712"/>
          <a:lstStyle/>
          <a:p>
            <a:pPr marL="342405" indent="-342405" defTabSz="913837" eaLnBrk="0" hangingPunct="0">
              <a:spcBef>
                <a:spcPct val="20000"/>
              </a:spcBef>
              <a:buFontTx/>
              <a:buChar char="•"/>
              <a:defRPr/>
            </a:pPr>
            <a:r>
              <a:rPr lang="en-US" sz="2600" kern="0" dirty="0" smtClean="0">
                <a:solidFill>
                  <a:schemeClr val="tx1"/>
                </a:solidFill>
              </a:rPr>
              <a:t>For countries with low income majorities, food price risk is more important than energy price risk – for this group there are two different policy approaches</a:t>
            </a:r>
          </a:p>
          <a:p>
            <a:pPr marL="342405" indent="-342405" defTabSz="913837" eaLnBrk="0" hangingPunct="0">
              <a:spcBef>
                <a:spcPct val="20000"/>
              </a:spcBef>
              <a:buFontTx/>
              <a:buChar char="•"/>
              <a:defRPr/>
            </a:pPr>
            <a:r>
              <a:rPr lang="en-US" sz="2600" kern="0" dirty="0" smtClean="0">
                <a:solidFill>
                  <a:schemeClr val="tx1"/>
                </a:solidFill>
              </a:rPr>
              <a:t>Countries with significant domestic biofuel potential can consider supply side solutions to energy needs  </a:t>
            </a:r>
          </a:p>
          <a:p>
            <a:pPr marL="342405" indent="-342405" defTabSz="913837" eaLnBrk="0" hangingPunct="0">
              <a:spcBef>
                <a:spcPct val="20000"/>
              </a:spcBef>
              <a:buFontTx/>
              <a:buChar char="•"/>
              <a:defRPr/>
            </a:pPr>
            <a:r>
              <a:rPr lang="en-US" sz="2600" kern="0" dirty="0" smtClean="0">
                <a:solidFill>
                  <a:schemeClr val="tx1"/>
                </a:solidFill>
              </a:rPr>
              <a:t>The others will remain price takers in energy markets, and should not divert agrofood potential to energy production</a:t>
            </a:r>
          </a:p>
          <a:p>
            <a:pPr marL="342405" indent="-342405" defTabSz="913837" eaLnBrk="0" hangingPunct="0">
              <a:spcBef>
                <a:spcPct val="20000"/>
              </a:spcBef>
              <a:buFontTx/>
              <a:buChar char="•"/>
              <a:defRPr/>
            </a:pPr>
            <a:r>
              <a:rPr lang="en-US" sz="2600" kern="0" dirty="0" smtClean="0">
                <a:solidFill>
                  <a:schemeClr val="tx1"/>
                </a:solidFill>
              </a:rPr>
              <a:t>For the latter group, the priority should be to offset livelihood risk from food prices, promoting agrofood productivity to reduce food costs and, indirectly, any adverse real income effect from higher energy prices.</a:t>
            </a:r>
            <a:r>
              <a:rPr lang="en-US" sz="2600" kern="0" dirty="0">
                <a:solidFill>
                  <a:schemeClr val="tx1"/>
                </a:solidFill>
              </a:rPr>
              <a:t>	</a:t>
            </a:r>
          </a:p>
          <a:p>
            <a:pPr marL="342405" indent="-342405" defTabSz="913837" eaLnBrk="0" hangingPunct="0">
              <a:spcBef>
                <a:spcPct val="20000"/>
              </a:spcBef>
              <a:buFontTx/>
              <a:buChar char="•"/>
              <a:defRPr/>
            </a:pPr>
            <a:endParaRPr lang="en-US" sz="2600" kern="0" dirty="0">
              <a:solidFill>
                <a:schemeClr val="tx1"/>
              </a:solidFill>
            </a:endParaRPr>
          </a:p>
        </p:txBody>
      </p:sp>
      <p:sp>
        <p:nvSpPr>
          <p:cNvPr id="34818" name="Slide Number Placeholder 3"/>
          <p:cNvSpPr>
            <a:spLocks noGrp="1"/>
          </p:cNvSpPr>
          <p:nvPr>
            <p:ph type="sldNum" sz="quarter" idx="4294967295"/>
          </p:nvPr>
        </p:nvSpPr>
        <p:spPr bwMode="auto">
          <a:xfrm>
            <a:off x="151947" y="6477000"/>
            <a:ext cx="1698625" cy="381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3" tIns="45712" rIns="91423" bIns="45712"/>
          <a:lstStyle>
            <a:lvl1pPr eaLnBrk="0" hangingPunct="0">
              <a:defRPr sz="1700">
                <a:solidFill>
                  <a:schemeClr val="tx1"/>
                </a:solidFill>
                <a:latin typeface="Arial" charset="0"/>
              </a:defRPr>
            </a:lvl1pPr>
            <a:lvl2pPr marL="530615" indent="-204083" eaLnBrk="0" hangingPunct="0">
              <a:defRPr sz="1700">
                <a:solidFill>
                  <a:schemeClr val="tx1"/>
                </a:solidFill>
                <a:latin typeface="Arial" charset="0"/>
              </a:defRPr>
            </a:lvl2pPr>
            <a:lvl3pPr marL="816331" indent="-163266" eaLnBrk="0" hangingPunct="0">
              <a:defRPr sz="1700">
                <a:solidFill>
                  <a:schemeClr val="tx1"/>
                </a:solidFill>
                <a:latin typeface="Arial" charset="0"/>
              </a:defRPr>
            </a:lvl3pPr>
            <a:lvl4pPr marL="1142863" indent="-163266" eaLnBrk="0" hangingPunct="0">
              <a:defRPr sz="1700">
                <a:solidFill>
                  <a:schemeClr val="tx1"/>
                </a:solidFill>
                <a:latin typeface="Arial" charset="0"/>
              </a:defRPr>
            </a:lvl4pPr>
            <a:lvl5pPr marL="1469395" indent="-163266" eaLnBrk="0" hangingPunct="0">
              <a:defRPr sz="1700">
                <a:solidFill>
                  <a:schemeClr val="tx1"/>
                </a:solidFill>
                <a:latin typeface="Arial" charset="0"/>
              </a:defRPr>
            </a:lvl5pPr>
            <a:lvl6pPr marL="1795927" indent="-163266" eaLnBrk="0" fontAlgn="base" hangingPunct="0">
              <a:spcBef>
                <a:spcPct val="0"/>
              </a:spcBef>
              <a:spcAft>
                <a:spcPct val="0"/>
              </a:spcAft>
              <a:defRPr sz="1700">
                <a:solidFill>
                  <a:schemeClr val="tx1"/>
                </a:solidFill>
                <a:latin typeface="Arial" charset="0"/>
              </a:defRPr>
            </a:lvl6pPr>
            <a:lvl7pPr marL="2122460" indent="-163266" eaLnBrk="0" fontAlgn="base" hangingPunct="0">
              <a:spcBef>
                <a:spcPct val="0"/>
              </a:spcBef>
              <a:spcAft>
                <a:spcPct val="0"/>
              </a:spcAft>
              <a:defRPr sz="1700">
                <a:solidFill>
                  <a:schemeClr val="tx1"/>
                </a:solidFill>
                <a:latin typeface="Arial" charset="0"/>
              </a:defRPr>
            </a:lvl7pPr>
            <a:lvl8pPr marL="2448992" indent="-163266" eaLnBrk="0" fontAlgn="base" hangingPunct="0">
              <a:spcBef>
                <a:spcPct val="0"/>
              </a:spcBef>
              <a:spcAft>
                <a:spcPct val="0"/>
              </a:spcAft>
              <a:defRPr sz="1700">
                <a:solidFill>
                  <a:schemeClr val="tx1"/>
                </a:solidFill>
                <a:latin typeface="Arial" charset="0"/>
              </a:defRPr>
            </a:lvl8pPr>
            <a:lvl9pPr marL="2775524" indent="-163266" eaLnBrk="0" fontAlgn="base" hangingPunct="0">
              <a:spcBef>
                <a:spcPct val="0"/>
              </a:spcBef>
              <a:spcAft>
                <a:spcPct val="0"/>
              </a:spcAft>
              <a:defRPr sz="1700">
                <a:solidFill>
                  <a:schemeClr val="tx1"/>
                </a:solidFill>
                <a:latin typeface="Arial" charset="0"/>
              </a:defRPr>
            </a:lvl9pPr>
          </a:lstStyle>
          <a:p>
            <a:pPr eaLnBrk="1" hangingPunct="1"/>
            <a:fld id="{5B8AAAA7-44AE-40D8-AE54-608246941A1D}" type="slidenum">
              <a:rPr lang="en-US" sz="1400" b="1">
                <a:latin typeface="Times New Roman" pitchFamily="18" charset="0"/>
                <a:cs typeface="Times New Roman" pitchFamily="18" charset="0"/>
              </a:rPr>
              <a:pPr eaLnBrk="1" hangingPunct="1"/>
              <a:t>40</a:t>
            </a:fld>
            <a:endParaRPr lang="en-US" sz="1400" b="1">
              <a:latin typeface="Times New Roman" pitchFamily="18" charset="0"/>
              <a:cs typeface="Times New Roman" pitchFamily="18" charset="0"/>
            </a:endParaRPr>
          </a:p>
        </p:txBody>
      </p:sp>
      <p:sp>
        <p:nvSpPr>
          <p:cNvPr id="34821" name="Rectangle 4"/>
          <p:cNvSpPr>
            <a:spLocks noGrp="1" noChangeArrowheads="1"/>
          </p:cNvSpPr>
          <p:nvPr>
            <p:ph type="title"/>
          </p:nvPr>
        </p:nvSpPr>
        <p:spPr>
          <a:xfrm>
            <a:off x="0" y="228600"/>
            <a:ext cx="9139464" cy="980849"/>
          </a:xfrm>
          <a:noFill/>
        </p:spPr>
        <p:txBody>
          <a:bodyPr/>
          <a:lstStyle/>
          <a:p>
            <a:pPr eaLnBrk="1" hangingPunct="1"/>
            <a:r>
              <a:rPr lang="en-US" sz="3900" dirty="0" smtClean="0"/>
              <a:t>Food </a:t>
            </a:r>
            <a:r>
              <a:rPr lang="en-US" sz="3900" dirty="0" smtClean="0"/>
              <a:t>or Energy Security?</a:t>
            </a:r>
            <a:endParaRPr lang="en-US" sz="3900" b="1" dirty="0"/>
          </a:p>
        </p:txBody>
      </p:sp>
    </p:spTree>
    <p:extLst>
      <p:ext uri="{BB962C8B-B14F-4D97-AF65-F5344CB8AC3E}">
        <p14:creationId xmlns:p14="http://schemas.microsoft.com/office/powerpoint/2010/main" val="153560566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p:cNvPicPr>
          <p:nvPr>
            <p:ph idx="1"/>
          </p:nvPr>
        </p:nvPicPr>
        <p:blipFill>
          <a:blip r:embed="rId3">
            <a:extLst>
              <a:ext uri="{28A0092B-C50C-407E-A947-70E740481C1C}">
                <a14:useLocalDpi xmlns:a14="http://schemas.microsoft.com/office/drawing/2010/main" val="0"/>
              </a:ext>
            </a:extLst>
          </a:blip>
          <a:srcRect t="7278" b="7278"/>
          <a:stretch>
            <a:fillRect/>
          </a:stretch>
        </p:blipFill>
        <p:spPr bwMode="auto">
          <a:xfrm>
            <a:off x="76200" y="1673834"/>
            <a:ext cx="8534781" cy="4498366"/>
          </a:xfrm>
          <a:prstGeom prst="rect">
            <a:avLst/>
          </a:prstGeom>
          <a:noFill/>
          <a:ln>
            <a:noFill/>
          </a:ln>
        </p:spPr>
      </p:pic>
      <p:sp>
        <p:nvSpPr>
          <p:cNvPr id="2" name="Title 1"/>
          <p:cNvSpPr>
            <a:spLocks noGrp="1"/>
          </p:cNvSpPr>
          <p:nvPr>
            <p:ph type="title"/>
          </p:nvPr>
        </p:nvSpPr>
        <p:spPr>
          <a:xfrm>
            <a:off x="0" y="76200"/>
            <a:ext cx="8869423" cy="1144673"/>
          </a:xfrm>
        </p:spPr>
        <p:txBody>
          <a:bodyPr>
            <a:noAutofit/>
          </a:bodyPr>
          <a:lstStyle/>
          <a:p>
            <a:r>
              <a:rPr lang="en-US" sz="3200" dirty="0" smtClean="0"/>
              <a:t>Beware of Trade-offs: Low food prices are more important to the poor than low energy prices.</a:t>
            </a:r>
            <a:endParaRPr lang="en-US" sz="3200" dirty="0"/>
          </a:p>
        </p:txBody>
      </p:sp>
      <p:cxnSp>
        <p:nvCxnSpPr>
          <p:cNvPr id="8" name="Straight Connector 7"/>
          <p:cNvCxnSpPr>
            <a:cxnSpLocks noChangeShapeType="1"/>
          </p:cNvCxnSpPr>
          <p:nvPr/>
        </p:nvCxnSpPr>
        <p:spPr bwMode="auto">
          <a:xfrm rot="5400000">
            <a:off x="2463006" y="3606006"/>
            <a:ext cx="4216400" cy="1588"/>
          </a:xfrm>
          <a:prstGeom prst="line">
            <a:avLst/>
          </a:prstGeom>
          <a:noFill/>
          <a:ln w="50800">
            <a:solidFill>
              <a:srgbClr val="FF0000"/>
            </a:solidFill>
            <a:prstDash val="dash"/>
            <a:round/>
            <a:headEnd/>
            <a:tailEnd/>
          </a:ln>
          <a:extLst>
            <a:ext uri="{909E8E84-426E-40dd-AFC4-6F175D3DCCD1}">
              <a14:hiddenFill xmlns:a14="http://schemas.microsoft.com/office/drawing/2010/main" xmlns="">
                <a:noFill/>
              </a14:hiddenFill>
            </a:ext>
          </a:extLst>
        </p:spPr>
      </p:cxnSp>
      <p:sp>
        <p:nvSpPr>
          <p:cNvPr id="9" name="TextBox 8"/>
          <p:cNvSpPr txBox="1">
            <a:spLocks noChangeArrowheads="1"/>
          </p:cNvSpPr>
          <p:nvPr/>
        </p:nvSpPr>
        <p:spPr bwMode="auto">
          <a:xfrm rot="16200000">
            <a:off x="2968624" y="3849688"/>
            <a:ext cx="2892425" cy="2921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72398" tIns="36199" rIns="72398" bIns="36199">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r>
              <a:rPr lang="en-US" sz="1400" b="1" dirty="0">
                <a:solidFill>
                  <a:srgbClr val="FF0000"/>
                </a:solidFill>
              </a:rPr>
              <a:t>50% of World Population</a:t>
            </a:r>
          </a:p>
        </p:txBody>
      </p:sp>
      <p:sp>
        <p:nvSpPr>
          <p:cNvPr id="12" name="Rectangle 11"/>
          <p:cNvSpPr/>
          <p:nvPr/>
        </p:nvSpPr>
        <p:spPr>
          <a:xfrm>
            <a:off x="2286000" y="6172200"/>
            <a:ext cx="4572000" cy="307777"/>
          </a:xfrm>
          <a:prstGeom prst="rect">
            <a:avLst/>
          </a:prstGeom>
        </p:spPr>
        <p:txBody>
          <a:bodyPr>
            <a:spAutoFit/>
          </a:bodyPr>
          <a:lstStyle/>
          <a:p>
            <a:pPr algn="ctr"/>
            <a:r>
              <a:rPr lang="en-US" sz="1400" i="1" dirty="0"/>
              <a:t>Source: </a:t>
            </a:r>
            <a:r>
              <a:rPr lang="en-US" sz="1400" i="1" dirty="0" smtClean="0"/>
              <a:t>World Bank LSMS data archive.</a:t>
            </a:r>
            <a:endParaRPr lang="en-US" sz="1400" i="1" dirty="0"/>
          </a:p>
        </p:txBody>
      </p:sp>
      <p:sp>
        <p:nvSpPr>
          <p:cNvPr id="13" name="Diamond 12"/>
          <p:cNvSpPr/>
          <p:nvPr/>
        </p:nvSpPr>
        <p:spPr bwMode="auto">
          <a:xfrm>
            <a:off x="3200400" y="3505200"/>
            <a:ext cx="228600" cy="228600"/>
          </a:xfrm>
          <a:prstGeom prst="diamond">
            <a:avLst/>
          </a:prstGeom>
          <a:solidFill>
            <a:srgbClr val="FF0000"/>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pitchFamily="34" charset="0"/>
            </a:endParaRPr>
          </a:p>
        </p:txBody>
      </p:sp>
      <p:sp>
        <p:nvSpPr>
          <p:cNvPr id="14" name="Diamond 13"/>
          <p:cNvSpPr/>
          <p:nvPr/>
        </p:nvSpPr>
        <p:spPr bwMode="auto">
          <a:xfrm>
            <a:off x="5715000" y="4724400"/>
            <a:ext cx="228600" cy="228600"/>
          </a:xfrm>
          <a:prstGeom prst="diamond">
            <a:avLst/>
          </a:prstGeom>
          <a:solidFill>
            <a:srgbClr val="0000FF"/>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pitchFamily="34" charset="0"/>
            </a:endParaRPr>
          </a:p>
        </p:txBody>
      </p:sp>
    </p:spTree>
    <p:extLst>
      <p:ext uri="{BB962C8B-B14F-4D97-AF65-F5344CB8AC3E}">
        <p14:creationId xmlns:p14="http://schemas.microsoft.com/office/powerpoint/2010/main" val="2097075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3" grpId="0" animBg="1"/>
      <p:bldP spid="14"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70688"/>
            <a:ext cx="8839200" cy="1066800"/>
          </a:xfrm>
        </p:spPr>
        <p:txBody>
          <a:bodyPr/>
          <a:lstStyle/>
          <a:p>
            <a:r>
              <a:rPr lang="en-US" dirty="0" smtClean="0"/>
              <a:t>India:</a:t>
            </a:r>
            <a:br>
              <a:rPr lang="en-US" dirty="0" smtClean="0"/>
            </a:br>
            <a:r>
              <a:rPr lang="en-US" dirty="0" smtClean="0"/>
              <a:t>Scenarios </a:t>
            </a:r>
            <a:r>
              <a:rPr lang="en-US" dirty="0" smtClean="0"/>
              <a:t>for Energy and Food Security </a:t>
            </a:r>
            <a:endParaRPr lang="en-US" dirty="0"/>
          </a:p>
        </p:txBody>
      </p:sp>
      <p:sp>
        <p:nvSpPr>
          <p:cNvPr id="3" name="Content Placeholder 2"/>
          <p:cNvSpPr>
            <a:spLocks noGrp="1"/>
          </p:cNvSpPr>
          <p:nvPr>
            <p:ph sz="half" idx="1"/>
          </p:nvPr>
        </p:nvSpPr>
        <p:spPr>
          <a:xfrm>
            <a:off x="381000" y="1371600"/>
            <a:ext cx="8382000" cy="4837176"/>
          </a:xfrm>
        </p:spPr>
        <p:txBody>
          <a:bodyPr/>
          <a:lstStyle/>
          <a:p>
            <a:r>
              <a:rPr lang="en-US" sz="2800" dirty="0"/>
              <a:t>Baseline: Reference case, global oil and gas prices constant.</a:t>
            </a:r>
          </a:p>
          <a:p>
            <a:r>
              <a:rPr lang="en-US" sz="2800" dirty="0"/>
              <a:t>S1:	</a:t>
            </a:r>
            <a:r>
              <a:rPr lang="en-US" sz="2800" dirty="0" smtClean="0"/>
              <a:t> Global </a:t>
            </a:r>
            <a:r>
              <a:rPr lang="en-US" sz="2800" dirty="0"/>
              <a:t>oil and gas prices rise 50% over the period 2010-2030.</a:t>
            </a:r>
          </a:p>
          <a:p>
            <a:r>
              <a:rPr lang="en-US" sz="2800" dirty="0"/>
              <a:t>S2:	</a:t>
            </a:r>
            <a:r>
              <a:rPr lang="en-US" sz="2800" dirty="0" smtClean="0"/>
              <a:t> Scenario </a:t>
            </a:r>
            <a:r>
              <a:rPr lang="en-US" sz="2800" dirty="0"/>
              <a:t>1 with biodiesel and ethanol </a:t>
            </a:r>
            <a:r>
              <a:rPr lang="en-US" sz="2800" dirty="0" smtClean="0"/>
              <a:t>standards (USA, EUR, IND)</a:t>
            </a:r>
            <a:endParaRPr lang="en-US" sz="2800" dirty="0"/>
          </a:p>
          <a:p>
            <a:r>
              <a:rPr lang="en-US" sz="2800" dirty="0"/>
              <a:t>S3:	Scenario 2 with 1 percent annual energy efficiency gains.</a:t>
            </a:r>
          </a:p>
          <a:p>
            <a:r>
              <a:rPr lang="en-US" sz="2800" dirty="0"/>
              <a:t>S4:	Scenario </a:t>
            </a:r>
            <a:r>
              <a:rPr lang="en-US" sz="2800" dirty="0" smtClean="0"/>
              <a:t>3 </a:t>
            </a:r>
            <a:r>
              <a:rPr lang="en-US" sz="2800" dirty="0"/>
              <a:t>with 1 percent agrofood productivity growth.</a:t>
            </a:r>
          </a:p>
          <a:p>
            <a:endParaRPr lang="en-US" dirty="0"/>
          </a:p>
        </p:txBody>
      </p:sp>
    </p:spTree>
    <p:extLst>
      <p:ext uri="{BB962C8B-B14F-4D97-AF65-F5344CB8AC3E}">
        <p14:creationId xmlns:p14="http://schemas.microsoft.com/office/powerpoint/2010/main" val="116263779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400"/>
            <a:ext cx="8534400" cy="1143000"/>
          </a:xfrm>
        </p:spPr>
        <p:txBody>
          <a:bodyPr/>
          <a:lstStyle/>
          <a:p>
            <a:r>
              <a:rPr lang="en-US" sz="4000" dirty="0" smtClean="0"/>
              <a:t>Macroeconomic </a:t>
            </a:r>
            <a:r>
              <a:rPr lang="en-US" sz="4000" smtClean="0"/>
              <a:t>Results: India</a:t>
            </a:r>
            <a:r>
              <a:rPr lang="en-US" sz="4000" dirty="0" smtClean="0"/>
              <a:t/>
            </a:r>
            <a:br>
              <a:rPr lang="en-US" sz="4000" dirty="0" smtClean="0"/>
            </a:br>
            <a:r>
              <a:rPr lang="en-US" sz="4000" dirty="0"/>
              <a:t>(</a:t>
            </a:r>
            <a:r>
              <a:rPr lang="en-US" sz="3200" dirty="0" smtClean="0"/>
              <a:t>2030 change from baseline)</a:t>
            </a:r>
            <a:endParaRPr lang="en-US" sz="3200" dirty="0"/>
          </a:p>
        </p:txBody>
      </p:sp>
      <p:sp>
        <p:nvSpPr>
          <p:cNvPr id="5" name="Date Placeholder 4"/>
          <p:cNvSpPr>
            <a:spLocks noGrp="1"/>
          </p:cNvSpPr>
          <p:nvPr>
            <p:ph type="dt" sz="half" idx="4294967295"/>
          </p:nvPr>
        </p:nvSpPr>
        <p:spPr>
          <a:xfrm>
            <a:off x="4953000" y="7162800"/>
            <a:ext cx="1219200" cy="457200"/>
          </a:xfrm>
          <a:prstGeom prst="rect">
            <a:avLst/>
          </a:prstGeom>
        </p:spPr>
        <p:txBody>
          <a:bodyPr/>
          <a:lstStyle/>
          <a:p>
            <a:pPr>
              <a:defRPr/>
            </a:pPr>
            <a:r>
              <a:rPr lang="en-US" altLang="en-US" smtClean="0"/>
              <a:t>24 June  2010</a:t>
            </a:r>
            <a:endParaRPr lang="en-US" altLang="en-US" dirty="0"/>
          </a:p>
        </p:txBody>
      </p:sp>
      <p:pic>
        <p:nvPicPr>
          <p:cNvPr id="512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43000" y="2667000"/>
            <a:ext cx="11430000" cy="32927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Content Placeholder 3"/>
          <p:cNvSpPr>
            <a:spLocks noGrp="1"/>
          </p:cNvSpPr>
          <p:nvPr>
            <p:ph sz="half" idx="1"/>
          </p:nvPr>
        </p:nvSpPr>
        <p:spPr>
          <a:xfrm>
            <a:off x="152400" y="2286000"/>
            <a:ext cx="4343400" cy="4876800"/>
          </a:xfrm>
        </p:spPr>
        <p:txBody>
          <a:bodyPr/>
          <a:lstStyle/>
          <a:p>
            <a:endParaRPr lang="en-US" dirty="0"/>
          </a:p>
        </p:txBody>
      </p:sp>
      <p:sp>
        <p:nvSpPr>
          <p:cNvPr id="6" name="Rounded Rectangle 5"/>
          <p:cNvSpPr/>
          <p:nvPr/>
        </p:nvSpPr>
        <p:spPr>
          <a:xfrm>
            <a:off x="3048000" y="2743200"/>
            <a:ext cx="1447800" cy="2819400"/>
          </a:xfrm>
          <a:prstGeom prst="roundRect">
            <a:avLst/>
          </a:prstGeom>
          <a:solidFill>
            <a:srgbClr val="CCECFF">
              <a:alpha val="3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4572000" y="2743200"/>
            <a:ext cx="1447800" cy="2819400"/>
          </a:xfrm>
          <a:prstGeom prst="roundRect">
            <a:avLst/>
          </a:prstGeom>
          <a:solidFill>
            <a:srgbClr val="CCECFF">
              <a:alpha val="3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a:off x="6096000" y="2743200"/>
            <a:ext cx="1447800" cy="2819400"/>
          </a:xfrm>
          <a:prstGeom prst="roundRect">
            <a:avLst/>
          </a:prstGeom>
          <a:solidFill>
            <a:srgbClr val="CCECFF">
              <a:alpha val="3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7620000" y="2743200"/>
            <a:ext cx="1447800" cy="2819400"/>
          </a:xfrm>
          <a:prstGeom prst="roundRect">
            <a:avLst/>
          </a:prstGeom>
          <a:solidFill>
            <a:srgbClr val="CCECFF">
              <a:alpha val="3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ular Callout 6"/>
          <p:cNvSpPr/>
          <p:nvPr/>
        </p:nvSpPr>
        <p:spPr>
          <a:xfrm>
            <a:off x="3091815" y="2057400"/>
            <a:ext cx="1409700" cy="381000"/>
          </a:xfrm>
          <a:prstGeom prst="wedgeRectCallout">
            <a:avLst>
              <a:gd name="adj1" fmla="val 7996"/>
              <a:gd name="adj2" fmla="val 105834"/>
            </a:avLst>
          </a:prstGeom>
          <a:solidFill>
            <a:srgbClr val="CCECFF">
              <a:alpha val="3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rot lat="2100000" lon="0" rev="0"/>
              </a:camera>
              <a:lightRig rig="threePt" dir="t"/>
            </a:scene3d>
          </a:bodyPr>
          <a:lstStyle/>
          <a:p>
            <a:pPr algn="ctr">
              <a:buNone/>
            </a:pPr>
            <a:r>
              <a:rPr lang="en-US" sz="2000" b="1" dirty="0" smtClean="0">
                <a:solidFill>
                  <a:srgbClr val="C00000"/>
                </a:solidFill>
                <a:latin typeface="Arial" pitchFamily="34" charset="0"/>
                <a:cs typeface="Arial" pitchFamily="34" charset="0"/>
              </a:rPr>
              <a:t>Oil Price</a:t>
            </a:r>
            <a:endParaRPr lang="en-US" sz="2000" b="1" dirty="0">
              <a:solidFill>
                <a:srgbClr val="C00000"/>
              </a:solidFill>
              <a:latin typeface="Arial" pitchFamily="34" charset="0"/>
              <a:cs typeface="Arial" pitchFamily="34" charset="0"/>
            </a:endParaRPr>
          </a:p>
        </p:txBody>
      </p:sp>
      <p:sp>
        <p:nvSpPr>
          <p:cNvPr id="15" name="Rectangular Callout 14"/>
          <p:cNvSpPr/>
          <p:nvPr/>
        </p:nvSpPr>
        <p:spPr>
          <a:xfrm>
            <a:off x="4572000" y="2057400"/>
            <a:ext cx="1409700" cy="381000"/>
          </a:xfrm>
          <a:prstGeom prst="wedgeRectCallout">
            <a:avLst>
              <a:gd name="adj1" fmla="val 7996"/>
              <a:gd name="adj2" fmla="val 105834"/>
            </a:avLst>
          </a:prstGeom>
          <a:solidFill>
            <a:srgbClr val="CCECFF">
              <a:alpha val="3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rot lat="2100000" lon="0" rev="0"/>
              </a:camera>
              <a:lightRig rig="threePt" dir="t"/>
            </a:scene3d>
          </a:bodyPr>
          <a:lstStyle/>
          <a:p>
            <a:pPr algn="ctr">
              <a:buNone/>
            </a:pPr>
            <a:r>
              <a:rPr lang="en-US" sz="2000" b="1" dirty="0" smtClean="0">
                <a:solidFill>
                  <a:srgbClr val="C00000"/>
                </a:solidFill>
                <a:latin typeface="Arial" pitchFamily="34" charset="0"/>
                <a:cs typeface="Arial" pitchFamily="34" charset="0"/>
              </a:rPr>
              <a:t>Biofuel</a:t>
            </a:r>
            <a:endParaRPr lang="en-US" sz="2000" b="1" dirty="0">
              <a:solidFill>
                <a:srgbClr val="C00000"/>
              </a:solidFill>
              <a:latin typeface="Arial" pitchFamily="34" charset="0"/>
              <a:cs typeface="Arial" pitchFamily="34" charset="0"/>
            </a:endParaRPr>
          </a:p>
        </p:txBody>
      </p:sp>
      <p:sp>
        <p:nvSpPr>
          <p:cNvPr id="16" name="Rectangular Callout 15"/>
          <p:cNvSpPr/>
          <p:nvPr/>
        </p:nvSpPr>
        <p:spPr>
          <a:xfrm>
            <a:off x="6057900" y="2057400"/>
            <a:ext cx="1409700" cy="381000"/>
          </a:xfrm>
          <a:prstGeom prst="wedgeRectCallout">
            <a:avLst>
              <a:gd name="adj1" fmla="val 7996"/>
              <a:gd name="adj2" fmla="val 105834"/>
            </a:avLst>
          </a:prstGeom>
          <a:solidFill>
            <a:srgbClr val="CCECFF">
              <a:alpha val="3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rot lat="2100000" lon="0" rev="0"/>
              </a:camera>
              <a:lightRig rig="threePt" dir="t"/>
            </a:scene3d>
          </a:bodyPr>
          <a:lstStyle/>
          <a:p>
            <a:pPr algn="ctr">
              <a:buNone/>
            </a:pPr>
            <a:r>
              <a:rPr lang="en-US" sz="2000" b="1" dirty="0" smtClean="0">
                <a:solidFill>
                  <a:srgbClr val="C00000"/>
                </a:solidFill>
                <a:latin typeface="Arial" pitchFamily="34" charset="0"/>
                <a:cs typeface="Arial" pitchFamily="34" charset="0"/>
              </a:rPr>
              <a:t>EE</a:t>
            </a:r>
            <a:endParaRPr lang="en-US" sz="2000" b="1" dirty="0">
              <a:solidFill>
                <a:srgbClr val="C00000"/>
              </a:solidFill>
              <a:latin typeface="Arial" pitchFamily="34" charset="0"/>
              <a:cs typeface="Arial" pitchFamily="34" charset="0"/>
            </a:endParaRPr>
          </a:p>
        </p:txBody>
      </p:sp>
      <p:sp>
        <p:nvSpPr>
          <p:cNvPr id="17" name="Rectangular Callout 16"/>
          <p:cNvSpPr/>
          <p:nvPr/>
        </p:nvSpPr>
        <p:spPr>
          <a:xfrm>
            <a:off x="7581900" y="2057400"/>
            <a:ext cx="1409700" cy="381000"/>
          </a:xfrm>
          <a:prstGeom prst="wedgeRectCallout">
            <a:avLst>
              <a:gd name="adj1" fmla="val 7996"/>
              <a:gd name="adj2" fmla="val 105834"/>
            </a:avLst>
          </a:prstGeom>
          <a:solidFill>
            <a:srgbClr val="CCECFF">
              <a:alpha val="3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rot lat="2100000" lon="0" rev="0"/>
              </a:camera>
              <a:lightRig rig="threePt" dir="t"/>
            </a:scene3d>
          </a:bodyPr>
          <a:lstStyle/>
          <a:p>
            <a:pPr algn="ctr">
              <a:buNone/>
            </a:pPr>
            <a:r>
              <a:rPr lang="en-US" sz="2000" b="1" dirty="0" smtClean="0">
                <a:solidFill>
                  <a:srgbClr val="C00000"/>
                </a:solidFill>
                <a:latin typeface="Arial" pitchFamily="34" charset="0"/>
                <a:cs typeface="Arial" pitchFamily="34" charset="0"/>
              </a:rPr>
              <a:t>Ag Prod</a:t>
            </a:r>
            <a:endParaRPr lang="en-US" sz="2000" b="1" dirty="0">
              <a:solidFill>
                <a:srgbClr val="C00000"/>
              </a:solidFill>
              <a:latin typeface="Arial" pitchFamily="34" charset="0"/>
              <a:cs typeface="Arial" pitchFamily="34" charset="0"/>
            </a:endParaRPr>
          </a:p>
        </p:txBody>
      </p:sp>
    </p:spTree>
    <p:extLst>
      <p:ext uri="{BB962C8B-B14F-4D97-AF65-F5344CB8AC3E}">
        <p14:creationId xmlns:p14="http://schemas.microsoft.com/office/powerpoint/2010/main" val="499699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grpId="1" nodeType="clickEffect">
                                  <p:stCondLst>
                                    <p:cond delay="0"/>
                                  </p:stCondLst>
                                  <p:childTnLst>
                                    <p:set>
                                      <p:cBhvr>
                                        <p:cTn id="20" dur="1" fill="hold">
                                          <p:stCondLst>
                                            <p:cond delay="0"/>
                                          </p:stCondLst>
                                        </p:cTn>
                                        <p:tgtEl>
                                          <p:spTgt spid="6"/>
                                        </p:tgtEl>
                                        <p:attrNameLst>
                                          <p:attrName>style.visibility</p:attrName>
                                        </p:attrNameLst>
                                      </p:cBhvr>
                                      <p:to>
                                        <p:strVal val="hidden"/>
                                      </p:to>
                                    </p:set>
                                  </p:childTnLst>
                                </p:cTn>
                              </p:par>
                              <p:par>
                                <p:cTn id="21" presetID="1" presetClass="entr" presetSubtype="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1" nodeType="clickEffect">
                                  <p:stCondLst>
                                    <p:cond delay="0"/>
                                  </p:stCondLst>
                                  <p:childTnLst>
                                    <p:set>
                                      <p:cBhvr>
                                        <p:cTn id="26" dur="1" fill="hold">
                                          <p:stCondLst>
                                            <p:cond delay="0"/>
                                          </p:stCondLst>
                                        </p:cTn>
                                        <p:tgtEl>
                                          <p:spTgt spid="8"/>
                                        </p:tgtEl>
                                        <p:attrNameLst>
                                          <p:attrName>style.visibility</p:attrName>
                                        </p:attrNameLst>
                                      </p:cBhvr>
                                      <p:to>
                                        <p:strVal val="hidden"/>
                                      </p:to>
                                    </p:set>
                                  </p:childTnLst>
                                </p:cTn>
                              </p:par>
                              <p:par>
                                <p:cTn id="27" presetID="1" presetClass="entr" presetSubtype="0"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grpId="1" nodeType="clickEffect">
                                  <p:stCondLst>
                                    <p:cond delay="0"/>
                                  </p:stCondLst>
                                  <p:childTnLst>
                                    <p:set>
                                      <p:cBhvr>
                                        <p:cTn id="32" dur="1" fill="hold">
                                          <p:stCondLst>
                                            <p:cond delay="0"/>
                                          </p:stCondLst>
                                        </p:cTn>
                                        <p:tgtEl>
                                          <p:spTgt spid="9"/>
                                        </p:tgtEl>
                                        <p:attrNameLst>
                                          <p:attrName>style.visibility</p:attrName>
                                        </p:attrNameLst>
                                      </p:cBhvr>
                                      <p:to>
                                        <p:strVal val="hidden"/>
                                      </p:to>
                                    </p:set>
                                  </p:childTnLst>
                                </p:cTn>
                              </p:par>
                              <p:par>
                                <p:cTn id="33" presetID="1" presetClass="entr" presetSubtype="0" fill="hold" grpId="0" nodeType="with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grpId="1" nodeType="clickEffect">
                                  <p:stCondLst>
                                    <p:cond delay="0"/>
                                  </p:stCondLst>
                                  <p:childTnLst>
                                    <p:set>
                                      <p:cBhvr>
                                        <p:cTn id="38"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8" grpId="0" animBg="1"/>
      <p:bldP spid="8" grpId="1" animBg="1"/>
      <p:bldP spid="9" grpId="0" animBg="1"/>
      <p:bldP spid="9" grpId="1" animBg="1"/>
      <p:bldP spid="10" grpId="0" animBg="1"/>
      <p:bldP spid="10" grpId="1" animBg="1"/>
      <p:bldP spid="7" grpId="0" animBg="1"/>
      <p:bldP spid="15" grpId="0" animBg="1"/>
      <p:bldP spid="16" grpId="0" animBg="1"/>
      <p:bldP spid="17"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Bangladesh:</a:t>
            </a:r>
            <a:br>
              <a:rPr lang="en-US" dirty="0" smtClean="0"/>
            </a:br>
            <a:r>
              <a:rPr lang="en-US" dirty="0" smtClean="0"/>
              <a:t>Energy </a:t>
            </a:r>
            <a:r>
              <a:rPr lang="en-US" dirty="0" smtClean="0"/>
              <a:t>Price Reform</a:t>
            </a:r>
            <a:endParaRPr lang="en-US" dirty="0"/>
          </a:p>
        </p:txBody>
      </p:sp>
      <p:sp>
        <p:nvSpPr>
          <p:cNvPr id="3" name="Text Placeholder 2"/>
          <p:cNvSpPr>
            <a:spLocks noGrp="1"/>
          </p:cNvSpPr>
          <p:nvPr>
            <p:ph type="body" idx="1"/>
          </p:nvPr>
        </p:nvSpPr>
        <p:spPr/>
        <p:txBody>
          <a:bodyPr>
            <a:normAutofit fontScale="92500"/>
          </a:bodyPr>
          <a:lstStyle/>
          <a:p>
            <a:r>
              <a:rPr lang="en-US" dirty="0"/>
              <a:t>Generally speaking, the patterns of price adjustment that emerge from the EQL scenario suggest that energy costs will rise for the economy as a whole, conferring small welfare costs under existing patterns of technology use. </a:t>
            </a:r>
            <a:endParaRPr lang="en-US" dirty="0" smtClean="0"/>
          </a:p>
          <a:p>
            <a:r>
              <a:rPr lang="en-US" dirty="0" smtClean="0"/>
              <a:t>If </a:t>
            </a:r>
            <a:r>
              <a:rPr lang="en-US" dirty="0"/>
              <a:t>however, the economy were  to react to higher energy prices by increasing efficiency, these costs could be averted. </a:t>
            </a:r>
            <a:endParaRPr lang="en-US" dirty="0" smtClean="0"/>
          </a:p>
          <a:p>
            <a:r>
              <a:rPr lang="en-US" dirty="0" smtClean="0"/>
              <a:t>Historically</a:t>
            </a:r>
            <a:r>
              <a:rPr lang="en-US" dirty="0"/>
              <a:t>, energy subsidies in most countries have been associated with low efficiency levels, while higher </a:t>
            </a:r>
            <a:r>
              <a:rPr lang="en-US" dirty="0" smtClean="0"/>
              <a:t>prices induce </a:t>
            </a:r>
            <a:r>
              <a:rPr lang="en-US" dirty="0"/>
              <a:t>conservation behavior and technology adoption that </a:t>
            </a:r>
            <a:r>
              <a:rPr lang="en-US" dirty="0" smtClean="0"/>
              <a:t>substantially </a:t>
            </a:r>
            <a:r>
              <a:rPr lang="en-US" dirty="0"/>
              <a:t>improve energy efficiency, saving money while stimulating innovation and growth. </a:t>
            </a:r>
          </a:p>
        </p:txBody>
      </p:sp>
      <p:sp>
        <p:nvSpPr>
          <p:cNvPr id="4" name="Date Placeholder 3"/>
          <p:cNvSpPr>
            <a:spLocks noGrp="1"/>
          </p:cNvSpPr>
          <p:nvPr>
            <p:ph type="dt" sz="half" idx="2"/>
          </p:nvPr>
        </p:nvSpPr>
        <p:spPr/>
        <p:txBody>
          <a:bodyPr/>
          <a:lstStyle/>
          <a:p>
            <a:endParaRPr lang="en-US" dirty="0"/>
          </a:p>
        </p:txBody>
      </p:sp>
      <p:sp>
        <p:nvSpPr>
          <p:cNvPr id="5" name="Footer Placeholder 4"/>
          <p:cNvSpPr>
            <a:spLocks noGrp="1"/>
          </p:cNvSpPr>
          <p:nvPr>
            <p:ph type="ftr" sz="quarter" idx="3"/>
          </p:nvPr>
        </p:nvSpPr>
        <p:spPr/>
        <p:txBody>
          <a:bodyPr/>
          <a:lstStyle/>
          <a:p>
            <a:endParaRPr lang="en-US" dirty="0"/>
          </a:p>
        </p:txBody>
      </p:sp>
    </p:spTree>
    <p:extLst>
      <p:ext uri="{BB962C8B-B14F-4D97-AF65-F5344CB8AC3E}">
        <p14:creationId xmlns:p14="http://schemas.microsoft.com/office/powerpoint/2010/main" val="179188216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Fertilizer Exemption</a:t>
            </a:r>
            <a:endParaRPr lang="en-US" dirty="0"/>
          </a:p>
        </p:txBody>
      </p:sp>
      <p:sp>
        <p:nvSpPr>
          <p:cNvPr id="3" name="Text Placeholder 2"/>
          <p:cNvSpPr>
            <a:spLocks noGrp="1"/>
          </p:cNvSpPr>
          <p:nvPr>
            <p:ph type="body" idx="1"/>
          </p:nvPr>
        </p:nvSpPr>
        <p:spPr/>
        <p:txBody>
          <a:bodyPr>
            <a:normAutofit/>
          </a:bodyPr>
          <a:lstStyle/>
          <a:p>
            <a:r>
              <a:rPr lang="en-US" dirty="0"/>
              <a:t>With our without EE improvements, exempting the Fertilizer sector would more than offset the aggregate welfare costs of natural gas price reform</a:t>
            </a:r>
            <a:r>
              <a:rPr lang="en-US" dirty="0" smtClean="0"/>
              <a:t>.</a:t>
            </a:r>
          </a:p>
          <a:p>
            <a:r>
              <a:rPr lang="en-US" dirty="0" smtClean="0"/>
              <a:t>The </a:t>
            </a:r>
            <a:r>
              <a:rPr lang="en-US" dirty="0"/>
              <a:t>reason for this is simple, fertilizer is not merely an input to agriculture but something that increases its productivity. </a:t>
            </a:r>
            <a:endParaRPr lang="en-US" dirty="0" smtClean="0"/>
          </a:p>
          <a:p>
            <a:r>
              <a:rPr lang="en-US" dirty="0" smtClean="0"/>
              <a:t>It </a:t>
            </a:r>
            <a:r>
              <a:rPr lang="en-US" dirty="0"/>
              <a:t>is important that this indirect (gas input) subsidy not promote unsustainable patterns of fertilizer application, but making this productivity tool less expensive has pervasive cost of living </a:t>
            </a:r>
            <a:r>
              <a:rPr lang="en-US" dirty="0" smtClean="0"/>
              <a:t>benefits. </a:t>
            </a:r>
            <a:endParaRPr lang="en-US" dirty="0"/>
          </a:p>
        </p:txBody>
      </p:sp>
      <p:sp>
        <p:nvSpPr>
          <p:cNvPr id="4" name="Date Placeholder 3"/>
          <p:cNvSpPr>
            <a:spLocks noGrp="1"/>
          </p:cNvSpPr>
          <p:nvPr>
            <p:ph type="dt" sz="half" idx="2"/>
          </p:nvPr>
        </p:nvSpPr>
        <p:spPr/>
        <p:txBody>
          <a:bodyPr/>
          <a:lstStyle/>
          <a:p>
            <a:endParaRPr lang="en-US" dirty="0"/>
          </a:p>
        </p:txBody>
      </p:sp>
      <p:sp>
        <p:nvSpPr>
          <p:cNvPr id="5" name="Footer Placeholder 4"/>
          <p:cNvSpPr>
            <a:spLocks noGrp="1"/>
          </p:cNvSpPr>
          <p:nvPr>
            <p:ph type="ftr" sz="quarter" idx="3"/>
          </p:nvPr>
        </p:nvSpPr>
        <p:spPr/>
        <p:txBody>
          <a:bodyPr/>
          <a:lstStyle/>
          <a:p>
            <a:endParaRPr lang="en-US" dirty="0"/>
          </a:p>
        </p:txBody>
      </p:sp>
    </p:spTree>
    <p:extLst>
      <p:ext uri="{BB962C8B-B14F-4D97-AF65-F5344CB8AC3E}">
        <p14:creationId xmlns:p14="http://schemas.microsoft.com/office/powerpoint/2010/main" val="200036527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Energy Trade</a:t>
            </a:r>
            <a:endParaRPr lang="en-US" dirty="0"/>
          </a:p>
        </p:txBody>
      </p:sp>
      <p:sp>
        <p:nvSpPr>
          <p:cNvPr id="3" name="Text Placeholder 2"/>
          <p:cNvSpPr>
            <a:spLocks noGrp="1"/>
          </p:cNvSpPr>
          <p:nvPr>
            <p:ph type="body" idx="1"/>
          </p:nvPr>
        </p:nvSpPr>
        <p:spPr/>
        <p:txBody>
          <a:bodyPr>
            <a:normAutofit fontScale="92500" lnSpcReduction="10000"/>
          </a:bodyPr>
          <a:lstStyle/>
          <a:p>
            <a:pPr lvl="0"/>
            <a:r>
              <a:rPr lang="en-US" dirty="0"/>
              <a:t>Many have observed that coal would be a more </a:t>
            </a:r>
            <a:r>
              <a:rPr lang="en-US" dirty="0" smtClean="0"/>
              <a:t>cost-effective </a:t>
            </a:r>
            <a:r>
              <a:rPr lang="en-US" dirty="0"/>
              <a:t>fuel for Bangladesh’s electric power sector</a:t>
            </a:r>
            <a:r>
              <a:rPr lang="en-US" dirty="0" smtClean="0"/>
              <a:t>.</a:t>
            </a:r>
            <a:endParaRPr lang="en-US" dirty="0"/>
          </a:p>
          <a:p>
            <a:pPr lvl="0"/>
            <a:r>
              <a:rPr lang="en-US" dirty="0"/>
              <a:t>Our results (Coal50) strongly support this reasoning, suggesting that gas has a high domestic </a:t>
            </a:r>
            <a:r>
              <a:rPr lang="en-US" dirty="0" smtClean="0"/>
              <a:t>and </a:t>
            </a:r>
            <a:r>
              <a:rPr lang="en-US" dirty="0"/>
              <a:t>international </a:t>
            </a:r>
            <a:r>
              <a:rPr lang="en-US" dirty="0" smtClean="0"/>
              <a:t>opportunity cost, </a:t>
            </a:r>
            <a:r>
              <a:rPr lang="en-US" dirty="0"/>
              <a:t>and that using coal in the electric power would free the government from subsidies without as much attendant energy cost escalation. </a:t>
            </a:r>
            <a:endParaRPr lang="en-US" dirty="0" smtClean="0"/>
          </a:p>
          <a:p>
            <a:pPr lvl="0"/>
            <a:r>
              <a:rPr lang="en-US" dirty="0" smtClean="0"/>
              <a:t>Indeed</a:t>
            </a:r>
            <a:r>
              <a:rPr lang="en-US" dirty="0"/>
              <a:t>, making coal a primary electric power fuel would reduce domestic gas costs and allow it to fuel higher real consumption, savings, </a:t>
            </a:r>
            <a:r>
              <a:rPr lang="en-US" dirty="0" smtClean="0"/>
              <a:t>private and public investment. </a:t>
            </a:r>
          </a:p>
          <a:p>
            <a:pPr lvl="0"/>
            <a:r>
              <a:rPr lang="en-US" dirty="0" smtClean="0"/>
              <a:t>Switching </a:t>
            </a:r>
            <a:r>
              <a:rPr lang="en-US" dirty="0"/>
              <a:t>to more cost-effective electric power, while reforming gas prices to respond to market forces would </a:t>
            </a:r>
            <a:r>
              <a:rPr lang="en-US" dirty="0" smtClean="0"/>
              <a:t>push real </a:t>
            </a:r>
            <a:r>
              <a:rPr lang="en-US" dirty="0"/>
              <a:t>Bangladeshi GDP </a:t>
            </a:r>
            <a:r>
              <a:rPr lang="en-US" dirty="0" smtClean="0"/>
              <a:t>more than 10</a:t>
            </a:r>
            <a:r>
              <a:rPr lang="en-US" dirty="0"/>
              <a:t>% higher by </a:t>
            </a:r>
            <a:r>
              <a:rPr lang="en-US" dirty="0" smtClean="0"/>
              <a:t>2030.</a:t>
            </a:r>
            <a:endParaRPr lang="en-US" dirty="0"/>
          </a:p>
        </p:txBody>
      </p:sp>
      <p:sp>
        <p:nvSpPr>
          <p:cNvPr id="4" name="Date Placeholder 3"/>
          <p:cNvSpPr>
            <a:spLocks noGrp="1"/>
          </p:cNvSpPr>
          <p:nvPr>
            <p:ph type="dt" sz="half" idx="2"/>
          </p:nvPr>
        </p:nvSpPr>
        <p:spPr/>
        <p:txBody>
          <a:bodyPr/>
          <a:lstStyle/>
          <a:p>
            <a:endParaRPr lang="en-US" dirty="0"/>
          </a:p>
        </p:txBody>
      </p:sp>
      <p:sp>
        <p:nvSpPr>
          <p:cNvPr id="5" name="Footer Placeholder 4"/>
          <p:cNvSpPr>
            <a:spLocks noGrp="1"/>
          </p:cNvSpPr>
          <p:nvPr>
            <p:ph type="ftr" sz="quarter" idx="3"/>
          </p:nvPr>
        </p:nvSpPr>
        <p:spPr/>
        <p:txBody>
          <a:bodyPr/>
          <a:lstStyle/>
          <a:p>
            <a:endParaRPr lang="en-US" dirty="0"/>
          </a:p>
        </p:txBody>
      </p:sp>
    </p:spTree>
    <p:extLst>
      <p:ext uri="{BB962C8B-B14F-4D97-AF65-F5344CB8AC3E}">
        <p14:creationId xmlns:p14="http://schemas.microsoft.com/office/powerpoint/2010/main" val="1282666333"/>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Gas Exports</a:t>
            </a:r>
            <a:endParaRPr lang="en-US" dirty="0"/>
          </a:p>
        </p:txBody>
      </p:sp>
      <p:sp>
        <p:nvSpPr>
          <p:cNvPr id="3" name="Text Placeholder 2"/>
          <p:cNvSpPr>
            <a:spLocks noGrp="1"/>
          </p:cNvSpPr>
          <p:nvPr>
            <p:ph type="body" idx="1"/>
          </p:nvPr>
        </p:nvSpPr>
        <p:spPr/>
        <p:txBody>
          <a:bodyPr>
            <a:normAutofit fontScale="92500"/>
          </a:bodyPr>
          <a:lstStyle/>
          <a:p>
            <a:r>
              <a:rPr lang="en-US" dirty="0" smtClean="0"/>
              <a:t>Gas may be a public resource, but selling it can finance much needed public goods and services.</a:t>
            </a:r>
          </a:p>
          <a:p>
            <a:r>
              <a:rPr lang="en-US" dirty="0" smtClean="0"/>
              <a:t>To assess this opportunity cost, we assume Bangladesh sells up to 10% of total gas supply on the international market.</a:t>
            </a:r>
          </a:p>
          <a:p>
            <a:r>
              <a:rPr lang="en-US" dirty="0"/>
              <a:t>Our results </a:t>
            </a:r>
            <a:r>
              <a:rPr lang="en-US" dirty="0" smtClean="0"/>
              <a:t>suggest that </a:t>
            </a:r>
            <a:r>
              <a:rPr lang="en-US" dirty="0"/>
              <a:t>even modest </a:t>
            </a:r>
            <a:r>
              <a:rPr lang="en-US" dirty="0" smtClean="0"/>
              <a:t>export concessions would </a:t>
            </a:r>
            <a:r>
              <a:rPr lang="en-US" dirty="0"/>
              <a:t>significantly increase the country’s domestic income, employment, and trade. </a:t>
            </a:r>
            <a:endParaRPr lang="en-US" dirty="0" smtClean="0"/>
          </a:p>
          <a:p>
            <a:r>
              <a:rPr lang="en-US" dirty="0" smtClean="0"/>
              <a:t>We estimate that this policy could generate about $11B over 20 years, increasing </a:t>
            </a:r>
            <a:r>
              <a:rPr lang="en-US" dirty="0"/>
              <a:t>national wealth while promoting more sustainable domestic resource use. </a:t>
            </a:r>
            <a:endParaRPr lang="en-US" dirty="0" smtClean="0"/>
          </a:p>
          <a:p>
            <a:r>
              <a:rPr lang="en-US" dirty="0" smtClean="0"/>
              <a:t>Combining Gas export with Coal import (Scenario 6) overcomes rising gas prices and further enhances growth.</a:t>
            </a:r>
            <a:endParaRPr lang="en-US" dirty="0"/>
          </a:p>
        </p:txBody>
      </p:sp>
      <p:sp>
        <p:nvSpPr>
          <p:cNvPr id="4" name="Date Placeholder 3"/>
          <p:cNvSpPr>
            <a:spLocks noGrp="1"/>
          </p:cNvSpPr>
          <p:nvPr>
            <p:ph type="dt" sz="half" idx="2"/>
          </p:nvPr>
        </p:nvSpPr>
        <p:spPr/>
        <p:txBody>
          <a:bodyPr/>
          <a:lstStyle/>
          <a:p>
            <a:endParaRPr lang="en-US" dirty="0"/>
          </a:p>
        </p:txBody>
      </p:sp>
      <p:sp>
        <p:nvSpPr>
          <p:cNvPr id="5" name="Footer Placeholder 4"/>
          <p:cNvSpPr>
            <a:spLocks noGrp="1"/>
          </p:cNvSpPr>
          <p:nvPr>
            <p:ph type="ftr" sz="quarter" idx="3"/>
          </p:nvPr>
        </p:nvSpPr>
        <p:spPr/>
        <p:txBody>
          <a:bodyPr/>
          <a:lstStyle/>
          <a:p>
            <a:endParaRPr lang="en-US" dirty="0"/>
          </a:p>
        </p:txBody>
      </p:sp>
    </p:spTree>
    <p:extLst>
      <p:ext uri="{BB962C8B-B14F-4D97-AF65-F5344CB8AC3E}">
        <p14:creationId xmlns:p14="http://schemas.microsoft.com/office/powerpoint/2010/main" val="133221014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Scenarios for Energy Prices, Trade, and Investment</a:t>
            </a:r>
            <a:endParaRPr lang="en-US" dirty="0"/>
          </a:p>
        </p:txBody>
      </p:sp>
      <p:sp>
        <p:nvSpPr>
          <p:cNvPr id="3" name="Text Placeholder 2"/>
          <p:cNvSpPr>
            <a:spLocks noGrp="1"/>
          </p:cNvSpPr>
          <p:nvPr>
            <p:ph type="body" idx="1"/>
          </p:nvPr>
        </p:nvSpPr>
        <p:spPr>
          <a:xfrm>
            <a:off x="178761" y="1506958"/>
            <a:ext cx="8839200" cy="4862054"/>
          </a:xfrm>
        </p:spPr>
        <p:txBody>
          <a:bodyPr/>
          <a:lstStyle/>
          <a:p>
            <a:endParaRPr lang="en-US" dirty="0"/>
          </a:p>
        </p:txBody>
      </p:sp>
      <p:sp>
        <p:nvSpPr>
          <p:cNvPr id="4" name="Date Placeholder 3"/>
          <p:cNvSpPr>
            <a:spLocks noGrp="1"/>
          </p:cNvSpPr>
          <p:nvPr>
            <p:ph type="dt" sz="half" idx="2"/>
          </p:nvPr>
        </p:nvSpPr>
        <p:spPr/>
        <p:txBody>
          <a:bodyPr/>
          <a:lstStyle/>
          <a:p>
            <a:endParaRPr lang="en-US" dirty="0"/>
          </a:p>
        </p:txBody>
      </p:sp>
      <p:sp>
        <p:nvSpPr>
          <p:cNvPr id="5" name="Footer Placeholder 4"/>
          <p:cNvSpPr>
            <a:spLocks noGrp="1"/>
          </p:cNvSpPr>
          <p:nvPr>
            <p:ph type="ftr" sz="quarter" idx="3"/>
          </p:nvPr>
        </p:nvSpPr>
        <p:spPr/>
        <p:txBody>
          <a:bodyPr/>
          <a:lstStyle/>
          <a:p>
            <a:endParaRPr lang="en-US" dirty="0"/>
          </a:p>
        </p:txBody>
      </p:sp>
      <p:pic>
        <p:nvPicPr>
          <p:cNvPr id="7" name="Picture 6"/>
          <p:cNvPicPr>
            <a:picLocks noChangeAspect="1"/>
          </p:cNvPicPr>
          <p:nvPr/>
        </p:nvPicPr>
        <p:blipFill>
          <a:blip r:embed="rId2"/>
          <a:stretch>
            <a:fillRect/>
          </a:stretch>
        </p:blipFill>
        <p:spPr>
          <a:xfrm>
            <a:off x="32522" y="2124758"/>
            <a:ext cx="9275939" cy="3844083"/>
          </a:xfrm>
          <a:prstGeom prst="rect">
            <a:avLst/>
          </a:prstGeom>
        </p:spPr>
      </p:pic>
    </p:spTree>
    <p:extLst>
      <p:ext uri="{BB962C8B-B14F-4D97-AF65-F5344CB8AC3E}">
        <p14:creationId xmlns:p14="http://schemas.microsoft.com/office/powerpoint/2010/main" val="79140339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Macroeconomic Results</a:t>
            </a:r>
            <a:br>
              <a:rPr lang="en-US" dirty="0" smtClean="0"/>
            </a:br>
            <a:r>
              <a:rPr lang="en-US" sz="2522" dirty="0"/>
              <a:t>(percentage change from Baseline in 2030)</a:t>
            </a:r>
            <a:endParaRPr lang="en-US" dirty="0"/>
          </a:p>
        </p:txBody>
      </p:sp>
      <p:sp>
        <p:nvSpPr>
          <p:cNvPr id="3" name="Text Placeholder 2"/>
          <p:cNvSpPr>
            <a:spLocks noGrp="1"/>
          </p:cNvSpPr>
          <p:nvPr>
            <p:ph type="body" idx="1"/>
          </p:nvPr>
        </p:nvSpPr>
        <p:spPr/>
        <p:txBody>
          <a:bodyPr>
            <a:normAutofit/>
          </a:bodyPr>
          <a:lstStyle/>
          <a:p>
            <a:endParaRPr lang="en-US" dirty="0"/>
          </a:p>
        </p:txBody>
      </p:sp>
      <p:sp>
        <p:nvSpPr>
          <p:cNvPr id="4" name="Date Placeholder 3"/>
          <p:cNvSpPr>
            <a:spLocks noGrp="1"/>
          </p:cNvSpPr>
          <p:nvPr>
            <p:ph type="dt" sz="half" idx="2"/>
          </p:nvPr>
        </p:nvSpPr>
        <p:spPr/>
        <p:txBody>
          <a:bodyPr/>
          <a:lstStyle/>
          <a:p>
            <a:endParaRPr lang="en-US" dirty="0"/>
          </a:p>
        </p:txBody>
      </p:sp>
      <p:sp>
        <p:nvSpPr>
          <p:cNvPr id="5" name="Footer Placeholder 4"/>
          <p:cNvSpPr>
            <a:spLocks noGrp="1"/>
          </p:cNvSpPr>
          <p:nvPr>
            <p:ph type="ftr" sz="quarter" idx="3"/>
          </p:nvPr>
        </p:nvSpPr>
        <p:spPr/>
        <p:txBody>
          <a:bodyPr/>
          <a:lstStyle/>
          <a:p>
            <a:endParaRPr lang="en-US" dirty="0"/>
          </a:p>
        </p:txBody>
      </p:sp>
      <p:pic>
        <p:nvPicPr>
          <p:cNvPr id="7" name="Picture 6"/>
          <p:cNvPicPr>
            <a:picLocks noChangeAspect="1"/>
          </p:cNvPicPr>
          <p:nvPr/>
        </p:nvPicPr>
        <p:blipFill>
          <a:blip r:embed="rId2"/>
          <a:stretch>
            <a:fillRect/>
          </a:stretch>
        </p:blipFill>
        <p:spPr>
          <a:xfrm>
            <a:off x="11579" y="2124757"/>
            <a:ext cx="9090949" cy="3353551"/>
          </a:xfrm>
          <a:prstGeom prst="rect">
            <a:avLst/>
          </a:prstGeom>
        </p:spPr>
      </p:pic>
      <p:sp>
        <p:nvSpPr>
          <p:cNvPr id="8" name="Rectangle 7"/>
          <p:cNvSpPr/>
          <p:nvPr/>
        </p:nvSpPr>
        <p:spPr>
          <a:xfrm>
            <a:off x="2238092" y="5419687"/>
            <a:ext cx="4570570" cy="480453"/>
          </a:xfrm>
          <a:prstGeom prst="rect">
            <a:avLst/>
          </a:prstGeom>
        </p:spPr>
        <p:txBody>
          <a:bodyPr>
            <a:spAutoFit/>
          </a:bodyPr>
          <a:lstStyle/>
          <a:p>
            <a:pPr algn="ctr" fontAlgn="base">
              <a:spcBef>
                <a:spcPct val="50000"/>
              </a:spcBef>
              <a:spcAft>
                <a:spcPct val="0"/>
              </a:spcAft>
            </a:pPr>
            <a:r>
              <a:rPr lang="en-US" sz="2522" dirty="0">
                <a:solidFill>
                  <a:schemeClr val="accent2">
                    <a:alpha val="100000"/>
                  </a:schemeClr>
                </a:solidFill>
                <a:latin typeface="Arial"/>
              </a:rPr>
              <a:t>Source: Author </a:t>
            </a:r>
            <a:r>
              <a:rPr lang="en-US" sz="2522" dirty="0">
                <a:solidFill>
                  <a:schemeClr val="accent2">
                    <a:alpha val="100000"/>
                  </a:schemeClr>
                </a:solidFill>
                <a:latin typeface="Arial"/>
              </a:rPr>
              <a:t>estimates.</a:t>
            </a:r>
            <a:endParaRPr lang="en-US" sz="1441" dirty="0"/>
          </a:p>
        </p:txBody>
      </p:sp>
    </p:spTree>
    <p:extLst>
      <p:ext uri="{BB962C8B-B14F-4D97-AF65-F5344CB8AC3E}">
        <p14:creationId xmlns:p14="http://schemas.microsoft.com/office/powerpoint/2010/main" val="175060028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9314" name="Rectangle 2"/>
          <p:cNvSpPr>
            <a:spLocks noGrp="1" noChangeArrowheads="1"/>
          </p:cNvSpPr>
          <p:nvPr>
            <p:ph type="title"/>
          </p:nvPr>
        </p:nvSpPr>
        <p:spPr>
          <a:xfrm>
            <a:off x="2333625" y="152400"/>
            <a:ext cx="6810375" cy="1143000"/>
          </a:xfrm>
        </p:spPr>
        <p:txBody>
          <a:bodyPr/>
          <a:lstStyle/>
          <a:p>
            <a:r>
              <a:rPr lang="en-US" altLang="en-US" sz="4400"/>
              <a:t>Vietnam: Poultry Income</a:t>
            </a:r>
          </a:p>
        </p:txBody>
      </p:sp>
      <p:pic>
        <p:nvPicPr>
          <p:cNvPr id="90931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3463" y="1546225"/>
            <a:ext cx="7215187" cy="5346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909316" name="Text Box 4"/>
          <p:cNvSpPr txBox="1">
            <a:spLocks noChangeArrowheads="1"/>
          </p:cNvSpPr>
          <p:nvPr/>
        </p:nvSpPr>
        <p:spPr bwMode="auto">
          <a:xfrm>
            <a:off x="6770688" y="1852612"/>
            <a:ext cx="2262158" cy="136652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spAutoFit/>
          </a:bodyPr>
          <a:lstStyle/>
          <a:p>
            <a:pPr algn="l"/>
            <a:r>
              <a:rPr lang="en-GB" altLang="en-US" sz="1800" dirty="0"/>
              <a:t>Poultry income</a:t>
            </a:r>
          </a:p>
          <a:p>
            <a:pPr algn="l"/>
            <a:r>
              <a:rPr lang="en-GB" altLang="en-US" sz="1800" dirty="0"/>
              <a:t>is far more equitably</a:t>
            </a:r>
          </a:p>
          <a:p>
            <a:pPr algn="l"/>
            <a:r>
              <a:rPr lang="en-GB" altLang="en-US" sz="1800" dirty="0"/>
              <a:t>distributed than</a:t>
            </a:r>
          </a:p>
          <a:p>
            <a:pPr algn="l"/>
            <a:r>
              <a:rPr lang="en-GB" altLang="en-US" sz="1800" dirty="0"/>
              <a:t>total income !</a:t>
            </a:r>
          </a:p>
        </p:txBody>
      </p:sp>
    </p:spTree>
    <p:extLst>
      <p:ext uri="{BB962C8B-B14F-4D97-AF65-F5344CB8AC3E}">
        <p14:creationId xmlns:p14="http://schemas.microsoft.com/office/powerpoint/2010/main" val="1685305466"/>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33849" y="148063"/>
            <a:ext cx="8141507" cy="1139544"/>
          </a:xfrm>
        </p:spPr>
        <p:txBody>
          <a:bodyPr/>
          <a:lstStyle/>
          <a:p>
            <a:r>
              <a:rPr lang="en-US" dirty="0" smtClean="0"/>
              <a:t>Household Detail in the 2010 SAM</a:t>
            </a:r>
            <a:endParaRPr lang="en-US" dirty="0"/>
          </a:p>
        </p:txBody>
      </p:sp>
      <p:sp>
        <p:nvSpPr>
          <p:cNvPr id="3" name="Text Placeholder 2"/>
          <p:cNvSpPr>
            <a:spLocks noGrp="1"/>
          </p:cNvSpPr>
          <p:nvPr>
            <p:ph type="body" idx="1"/>
          </p:nvPr>
        </p:nvSpPr>
        <p:spPr/>
        <p:txBody>
          <a:bodyPr/>
          <a:lstStyle/>
          <a:p>
            <a:endParaRPr lang="en-US"/>
          </a:p>
        </p:txBody>
      </p:sp>
      <p:sp>
        <p:nvSpPr>
          <p:cNvPr id="4" name="Date Placeholder 3"/>
          <p:cNvSpPr>
            <a:spLocks noGrp="1"/>
          </p:cNvSpPr>
          <p:nvPr>
            <p:ph type="dt" sz="half" idx="2"/>
          </p:nvPr>
        </p:nvSpPr>
        <p:spPr/>
        <p:txBody>
          <a:bodyPr/>
          <a:lstStyle/>
          <a:p>
            <a:endParaRPr lang="en-US" dirty="0"/>
          </a:p>
        </p:txBody>
      </p:sp>
      <p:sp>
        <p:nvSpPr>
          <p:cNvPr id="5" name="Footer Placeholder 4"/>
          <p:cNvSpPr>
            <a:spLocks noGrp="1"/>
          </p:cNvSpPr>
          <p:nvPr>
            <p:ph type="ftr" sz="quarter" idx="3"/>
          </p:nvPr>
        </p:nvSpPr>
        <p:spPr/>
        <p:txBody>
          <a:bodyPr/>
          <a:lstStyle/>
          <a:p>
            <a:endParaRPr lang="en-US" dirty="0"/>
          </a:p>
        </p:txBody>
      </p:sp>
      <p:pic>
        <p:nvPicPr>
          <p:cNvPr id="6" name="Picture 5"/>
          <p:cNvPicPr>
            <a:picLocks noChangeAspect="1"/>
          </p:cNvPicPr>
          <p:nvPr/>
        </p:nvPicPr>
        <p:blipFill>
          <a:blip r:embed="rId2"/>
          <a:stretch>
            <a:fillRect/>
          </a:stretch>
        </p:blipFill>
        <p:spPr>
          <a:xfrm>
            <a:off x="865205" y="1419722"/>
            <a:ext cx="9610210" cy="5304207"/>
          </a:xfrm>
          <a:prstGeom prst="rect">
            <a:avLst/>
          </a:prstGeom>
        </p:spPr>
      </p:pic>
    </p:spTree>
    <p:extLst>
      <p:ext uri="{BB962C8B-B14F-4D97-AF65-F5344CB8AC3E}">
        <p14:creationId xmlns:p14="http://schemas.microsoft.com/office/powerpoint/2010/main" val="1812942060"/>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Household Impacts:</a:t>
            </a:r>
            <a:br>
              <a:rPr lang="en-US" dirty="0" smtClean="0"/>
            </a:br>
            <a:r>
              <a:rPr lang="en-US" dirty="0" smtClean="0"/>
              <a:t>Pricing Scenarios</a:t>
            </a:r>
            <a:endParaRPr lang="en-US" dirty="0"/>
          </a:p>
        </p:txBody>
      </p:sp>
      <p:sp>
        <p:nvSpPr>
          <p:cNvPr id="13" name="Text Placeholder 12"/>
          <p:cNvSpPr>
            <a:spLocks noGrp="1"/>
          </p:cNvSpPr>
          <p:nvPr>
            <p:ph type="body" idx="1"/>
          </p:nvPr>
        </p:nvSpPr>
        <p:spPr/>
        <p:txBody>
          <a:bodyPr/>
          <a:lstStyle/>
          <a:p>
            <a:endParaRPr lang="en-US" dirty="0"/>
          </a:p>
        </p:txBody>
      </p:sp>
      <p:sp>
        <p:nvSpPr>
          <p:cNvPr id="4" name="Date Placeholder 3"/>
          <p:cNvSpPr>
            <a:spLocks noGrp="1"/>
          </p:cNvSpPr>
          <p:nvPr>
            <p:ph type="dt" sz="half" idx="2"/>
          </p:nvPr>
        </p:nvSpPr>
        <p:spPr/>
        <p:txBody>
          <a:bodyPr/>
          <a:lstStyle/>
          <a:p>
            <a:endParaRPr lang="en-US" dirty="0"/>
          </a:p>
        </p:txBody>
      </p:sp>
      <p:pic>
        <p:nvPicPr>
          <p:cNvPr id="10" name="Picture 9"/>
          <p:cNvPicPr>
            <a:picLocks noChangeAspect="1"/>
          </p:cNvPicPr>
          <p:nvPr/>
        </p:nvPicPr>
        <p:blipFill>
          <a:blip r:embed="rId2"/>
          <a:stretch>
            <a:fillRect/>
          </a:stretch>
        </p:blipFill>
        <p:spPr>
          <a:xfrm>
            <a:off x="247406" y="1495518"/>
            <a:ext cx="4141543" cy="2482637"/>
          </a:xfrm>
          <a:prstGeom prst="rect">
            <a:avLst/>
          </a:prstGeom>
        </p:spPr>
      </p:pic>
      <p:pic>
        <p:nvPicPr>
          <p:cNvPr id="11" name="Picture 10"/>
          <p:cNvPicPr>
            <a:picLocks noChangeAspect="1"/>
          </p:cNvPicPr>
          <p:nvPr/>
        </p:nvPicPr>
        <p:blipFill>
          <a:blip r:embed="rId3"/>
          <a:stretch>
            <a:fillRect/>
          </a:stretch>
        </p:blipFill>
        <p:spPr>
          <a:xfrm>
            <a:off x="4640644" y="1495518"/>
            <a:ext cx="4141543" cy="2482637"/>
          </a:xfrm>
          <a:prstGeom prst="rect">
            <a:avLst/>
          </a:prstGeom>
        </p:spPr>
      </p:pic>
      <p:pic>
        <p:nvPicPr>
          <p:cNvPr id="12" name="Picture 11"/>
          <p:cNvPicPr>
            <a:picLocks noChangeAspect="1"/>
          </p:cNvPicPr>
          <p:nvPr/>
        </p:nvPicPr>
        <p:blipFill>
          <a:blip r:embed="rId4"/>
          <a:stretch>
            <a:fillRect/>
          </a:stretch>
        </p:blipFill>
        <p:spPr>
          <a:xfrm>
            <a:off x="2512669" y="4046799"/>
            <a:ext cx="4141543" cy="2482637"/>
          </a:xfrm>
          <a:prstGeom prst="rect">
            <a:avLst/>
          </a:prstGeom>
        </p:spPr>
      </p:pic>
      <p:sp>
        <p:nvSpPr>
          <p:cNvPr id="14" name="Footer Placeholder 1"/>
          <p:cNvSpPr>
            <a:spLocks noGrp="1"/>
          </p:cNvSpPr>
          <p:nvPr>
            <p:ph type="ftr" sz="quarter" idx="3"/>
          </p:nvPr>
        </p:nvSpPr>
        <p:spPr>
          <a:xfrm>
            <a:off x="3192845" y="6517996"/>
            <a:ext cx="2408820" cy="343222"/>
          </a:xfrm>
        </p:spPr>
        <p:txBody>
          <a:bodyPr/>
          <a:lstStyle/>
          <a:p>
            <a:endParaRPr lang="en-US" dirty="0"/>
          </a:p>
        </p:txBody>
      </p:sp>
      <p:sp>
        <p:nvSpPr>
          <p:cNvPr id="15" name="Rectangle 14"/>
          <p:cNvSpPr/>
          <p:nvPr/>
        </p:nvSpPr>
        <p:spPr>
          <a:xfrm>
            <a:off x="3845514" y="6312063"/>
            <a:ext cx="4570570" cy="286360"/>
          </a:xfrm>
          <a:prstGeom prst="rect">
            <a:avLst/>
          </a:prstGeom>
        </p:spPr>
        <p:txBody>
          <a:bodyPr>
            <a:spAutoFit/>
          </a:bodyPr>
          <a:lstStyle/>
          <a:p>
            <a:pPr algn="ctr" fontAlgn="base">
              <a:spcBef>
                <a:spcPct val="50000"/>
              </a:spcBef>
              <a:spcAft>
                <a:spcPct val="0"/>
              </a:spcAft>
            </a:pPr>
            <a:r>
              <a:rPr lang="en-US" sz="1261" dirty="0">
                <a:solidFill>
                  <a:schemeClr val="accent2">
                    <a:alpha val="100000"/>
                  </a:schemeClr>
                </a:solidFill>
                <a:latin typeface="Arial"/>
              </a:rPr>
              <a:t>Source: Author </a:t>
            </a:r>
            <a:r>
              <a:rPr lang="en-US" sz="1261" dirty="0">
                <a:solidFill>
                  <a:schemeClr val="accent2">
                    <a:alpha val="100000"/>
                  </a:schemeClr>
                </a:solidFill>
                <a:latin typeface="Arial"/>
              </a:rPr>
              <a:t>estimates.</a:t>
            </a:r>
            <a:endParaRPr lang="en-US" sz="1081" dirty="0"/>
          </a:p>
        </p:txBody>
      </p:sp>
    </p:spTree>
    <p:extLst>
      <p:ext uri="{BB962C8B-B14F-4D97-AF65-F5344CB8AC3E}">
        <p14:creationId xmlns:p14="http://schemas.microsoft.com/office/powerpoint/2010/main" val="1619218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8762" y="148063"/>
            <a:ext cx="8965239" cy="1139544"/>
          </a:xfrm>
        </p:spPr>
        <p:txBody>
          <a:bodyPr/>
          <a:lstStyle/>
          <a:p>
            <a:r>
              <a:rPr lang="en-US" dirty="0" smtClean="0"/>
              <a:t>Household Impacts:</a:t>
            </a:r>
            <a:br>
              <a:rPr lang="en-US" dirty="0" smtClean="0"/>
            </a:br>
            <a:r>
              <a:rPr lang="en-US" dirty="0" smtClean="0"/>
              <a:t>Trade and Investment Scenarios</a:t>
            </a:r>
            <a:endParaRPr lang="en-US" dirty="0"/>
          </a:p>
        </p:txBody>
      </p:sp>
      <p:sp>
        <p:nvSpPr>
          <p:cNvPr id="11" name="Text Placeholder 10"/>
          <p:cNvSpPr>
            <a:spLocks noGrp="1"/>
          </p:cNvSpPr>
          <p:nvPr>
            <p:ph type="body" idx="1"/>
          </p:nvPr>
        </p:nvSpPr>
        <p:spPr/>
        <p:txBody>
          <a:bodyPr/>
          <a:lstStyle/>
          <a:p>
            <a:endParaRPr lang="en-US"/>
          </a:p>
        </p:txBody>
      </p:sp>
      <p:sp>
        <p:nvSpPr>
          <p:cNvPr id="4" name="Date Placeholder 3"/>
          <p:cNvSpPr>
            <a:spLocks noGrp="1"/>
          </p:cNvSpPr>
          <p:nvPr>
            <p:ph type="dt" sz="half" idx="2"/>
          </p:nvPr>
        </p:nvSpPr>
        <p:spPr/>
        <p:txBody>
          <a:bodyPr/>
          <a:lstStyle/>
          <a:p>
            <a:endParaRPr lang="en-US" dirty="0"/>
          </a:p>
        </p:txBody>
      </p:sp>
      <p:pic>
        <p:nvPicPr>
          <p:cNvPr id="5" name="Picture 4"/>
          <p:cNvPicPr>
            <a:picLocks noChangeAspect="1"/>
          </p:cNvPicPr>
          <p:nvPr/>
        </p:nvPicPr>
        <p:blipFill>
          <a:blip r:embed="rId2"/>
          <a:stretch>
            <a:fillRect/>
          </a:stretch>
        </p:blipFill>
        <p:spPr>
          <a:xfrm>
            <a:off x="453339" y="1438314"/>
            <a:ext cx="4141543" cy="2482637"/>
          </a:xfrm>
          <a:prstGeom prst="rect">
            <a:avLst/>
          </a:prstGeom>
        </p:spPr>
      </p:pic>
      <p:pic>
        <p:nvPicPr>
          <p:cNvPr id="6" name="Picture 5"/>
          <p:cNvPicPr>
            <a:picLocks noChangeAspect="1"/>
          </p:cNvPicPr>
          <p:nvPr/>
        </p:nvPicPr>
        <p:blipFill>
          <a:blip r:embed="rId3"/>
          <a:stretch>
            <a:fillRect/>
          </a:stretch>
        </p:blipFill>
        <p:spPr>
          <a:xfrm>
            <a:off x="4640644" y="1438314"/>
            <a:ext cx="4141543" cy="2482637"/>
          </a:xfrm>
          <a:prstGeom prst="rect">
            <a:avLst/>
          </a:prstGeom>
        </p:spPr>
      </p:pic>
      <p:pic>
        <p:nvPicPr>
          <p:cNvPr id="7" name="Picture 6"/>
          <p:cNvPicPr>
            <a:picLocks noChangeAspect="1"/>
          </p:cNvPicPr>
          <p:nvPr/>
        </p:nvPicPr>
        <p:blipFill>
          <a:blip r:embed="rId4"/>
          <a:stretch>
            <a:fillRect/>
          </a:stretch>
        </p:blipFill>
        <p:spPr>
          <a:xfrm>
            <a:off x="453339" y="4046799"/>
            <a:ext cx="4141543" cy="2482637"/>
          </a:xfrm>
          <a:prstGeom prst="rect">
            <a:avLst/>
          </a:prstGeom>
        </p:spPr>
      </p:pic>
      <p:pic>
        <p:nvPicPr>
          <p:cNvPr id="8" name="Picture 7"/>
          <p:cNvPicPr>
            <a:picLocks noChangeAspect="1"/>
          </p:cNvPicPr>
          <p:nvPr/>
        </p:nvPicPr>
        <p:blipFill>
          <a:blip r:embed="rId5"/>
          <a:stretch>
            <a:fillRect/>
          </a:stretch>
        </p:blipFill>
        <p:spPr>
          <a:xfrm>
            <a:off x="4640644" y="4046799"/>
            <a:ext cx="4141543" cy="2482637"/>
          </a:xfrm>
          <a:prstGeom prst="rect">
            <a:avLst/>
          </a:prstGeom>
        </p:spPr>
      </p:pic>
      <p:sp>
        <p:nvSpPr>
          <p:cNvPr id="12" name="Footer Placeholder 1"/>
          <p:cNvSpPr>
            <a:spLocks noGrp="1"/>
          </p:cNvSpPr>
          <p:nvPr>
            <p:ph type="ftr" sz="quarter" idx="3"/>
          </p:nvPr>
        </p:nvSpPr>
        <p:spPr>
          <a:xfrm>
            <a:off x="3192845" y="6517996"/>
            <a:ext cx="2408820" cy="343222"/>
          </a:xfrm>
        </p:spPr>
        <p:txBody>
          <a:bodyPr/>
          <a:lstStyle/>
          <a:p>
            <a:endParaRPr lang="en-US" dirty="0"/>
          </a:p>
        </p:txBody>
      </p:sp>
      <p:sp>
        <p:nvSpPr>
          <p:cNvPr id="13" name="Rectangle 12"/>
          <p:cNvSpPr/>
          <p:nvPr/>
        </p:nvSpPr>
        <p:spPr>
          <a:xfrm>
            <a:off x="3845514" y="6312063"/>
            <a:ext cx="4570570" cy="286360"/>
          </a:xfrm>
          <a:prstGeom prst="rect">
            <a:avLst/>
          </a:prstGeom>
        </p:spPr>
        <p:txBody>
          <a:bodyPr>
            <a:spAutoFit/>
          </a:bodyPr>
          <a:lstStyle/>
          <a:p>
            <a:pPr algn="ctr" fontAlgn="base">
              <a:spcBef>
                <a:spcPct val="50000"/>
              </a:spcBef>
              <a:spcAft>
                <a:spcPct val="0"/>
              </a:spcAft>
            </a:pPr>
            <a:r>
              <a:rPr lang="en-US" sz="1261" dirty="0">
                <a:solidFill>
                  <a:schemeClr val="accent2">
                    <a:alpha val="100000"/>
                  </a:schemeClr>
                </a:solidFill>
                <a:latin typeface="Arial"/>
              </a:rPr>
              <a:t>Source: Author </a:t>
            </a:r>
            <a:r>
              <a:rPr lang="en-US" sz="1261" dirty="0">
                <a:solidFill>
                  <a:schemeClr val="accent2">
                    <a:alpha val="100000"/>
                  </a:schemeClr>
                </a:solidFill>
                <a:latin typeface="Arial"/>
              </a:rPr>
              <a:t>estimates.</a:t>
            </a:r>
            <a:endParaRPr lang="en-US" sz="1081" dirty="0"/>
          </a:p>
        </p:txBody>
      </p:sp>
    </p:spTree>
    <p:extLst>
      <p:ext uri="{BB962C8B-B14F-4D97-AF65-F5344CB8AC3E}">
        <p14:creationId xmlns:p14="http://schemas.microsoft.com/office/powerpoint/2010/main" val="1297327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Water Resources: Vietnam</a:t>
            </a:r>
            <a:br>
              <a:rPr lang="en-US" dirty="0" smtClean="0"/>
            </a:br>
            <a:r>
              <a:rPr lang="en-US" dirty="0" smtClean="0"/>
              <a:t>Growth and Urbanization</a:t>
            </a:r>
            <a:endParaRPr lang="en-US" dirty="0"/>
          </a:p>
        </p:txBody>
      </p:sp>
      <p:sp>
        <p:nvSpPr>
          <p:cNvPr id="4" name="Date Placeholder 3"/>
          <p:cNvSpPr>
            <a:spLocks noGrp="1"/>
          </p:cNvSpPr>
          <p:nvPr>
            <p:ph type="dt" sz="half" idx="2"/>
          </p:nvPr>
        </p:nvSpPr>
        <p:spPr/>
        <p:txBody>
          <a:bodyPr/>
          <a:lstStyle/>
          <a:p>
            <a:endParaRPr lang="en-US" dirty="0"/>
          </a:p>
        </p:txBody>
      </p:sp>
      <p:pic>
        <p:nvPicPr>
          <p:cNvPr id="5" name="Picture 4"/>
          <p:cNvPicPr>
            <a:picLocks noChangeAspect="1"/>
          </p:cNvPicPr>
          <p:nvPr/>
        </p:nvPicPr>
        <p:blipFill>
          <a:blip r:embed="rId2"/>
          <a:stretch>
            <a:fillRect/>
          </a:stretch>
        </p:blipFill>
        <p:spPr>
          <a:xfrm>
            <a:off x="914400" y="1447800"/>
            <a:ext cx="7226515" cy="4845050"/>
          </a:xfrm>
          <a:prstGeom prst="rect">
            <a:avLst/>
          </a:prstGeom>
        </p:spPr>
      </p:pic>
    </p:spTree>
    <p:extLst>
      <p:ext uri="{BB962C8B-B14F-4D97-AF65-F5344CB8AC3E}">
        <p14:creationId xmlns:p14="http://schemas.microsoft.com/office/powerpoint/2010/main" val="78861453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Water Policy Scenarios</a:t>
            </a:r>
            <a:endParaRPr lang="en-US" dirty="0"/>
          </a:p>
        </p:txBody>
      </p:sp>
      <p:sp>
        <p:nvSpPr>
          <p:cNvPr id="4" name="Date Placeholder 3"/>
          <p:cNvSpPr>
            <a:spLocks noGrp="1"/>
          </p:cNvSpPr>
          <p:nvPr>
            <p:ph type="dt" sz="half" idx="2"/>
          </p:nvPr>
        </p:nvSpPr>
        <p:spPr/>
        <p:txBody>
          <a:bodyPr/>
          <a:lstStyle/>
          <a:p>
            <a:endParaRPr lang="en-US" dirty="0"/>
          </a:p>
        </p:txBody>
      </p:sp>
      <p:pic>
        <p:nvPicPr>
          <p:cNvPr id="5" name="Picture 4"/>
          <p:cNvPicPr>
            <a:picLocks noChangeAspect="1"/>
          </p:cNvPicPr>
          <p:nvPr/>
        </p:nvPicPr>
        <p:blipFill>
          <a:blip r:embed="rId2"/>
          <a:stretch>
            <a:fillRect/>
          </a:stretch>
        </p:blipFill>
        <p:spPr>
          <a:xfrm>
            <a:off x="195694" y="1981200"/>
            <a:ext cx="9390888" cy="3657600"/>
          </a:xfrm>
          <a:prstGeom prst="rect">
            <a:avLst/>
          </a:prstGeom>
        </p:spPr>
      </p:pic>
    </p:spTree>
    <p:extLst>
      <p:ext uri="{BB962C8B-B14F-4D97-AF65-F5344CB8AC3E}">
        <p14:creationId xmlns:p14="http://schemas.microsoft.com/office/powerpoint/2010/main" val="212293772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138113"/>
            <a:ext cx="8686800" cy="1143000"/>
          </a:xfrm>
        </p:spPr>
        <p:txBody>
          <a:bodyPr/>
          <a:lstStyle/>
          <a:p>
            <a:r>
              <a:rPr lang="en-US" dirty="0" smtClean="0"/>
              <a:t>Efficiency Can Help</a:t>
            </a:r>
            <a:br>
              <a:rPr lang="en-US" dirty="0" smtClean="0"/>
            </a:br>
            <a:r>
              <a:rPr lang="en-US" sz="3200" dirty="0" smtClean="0"/>
              <a:t>Growth of Water Demand, 2010-2030 (percent)</a:t>
            </a:r>
            <a:endParaRPr lang="en-US" sz="3200" dirty="0"/>
          </a:p>
        </p:txBody>
      </p:sp>
      <p:sp>
        <p:nvSpPr>
          <p:cNvPr id="4" name="Date Placeholder 3"/>
          <p:cNvSpPr>
            <a:spLocks noGrp="1"/>
          </p:cNvSpPr>
          <p:nvPr>
            <p:ph type="dt" sz="half" idx="2"/>
          </p:nvPr>
        </p:nvSpPr>
        <p:spPr/>
        <p:txBody>
          <a:bodyPr/>
          <a:lstStyle/>
          <a:p>
            <a:endParaRPr lang="en-US" dirty="0"/>
          </a:p>
        </p:txBody>
      </p:sp>
      <p:pic>
        <p:nvPicPr>
          <p:cNvPr id="5" name="Picture 4"/>
          <p:cNvPicPr>
            <a:picLocks noChangeAspect="1"/>
          </p:cNvPicPr>
          <p:nvPr/>
        </p:nvPicPr>
        <p:blipFill>
          <a:blip r:embed="rId2"/>
          <a:stretch>
            <a:fillRect/>
          </a:stretch>
        </p:blipFill>
        <p:spPr>
          <a:xfrm>
            <a:off x="2209800" y="1378688"/>
            <a:ext cx="5294615" cy="5479311"/>
          </a:xfrm>
          <a:prstGeom prst="rect">
            <a:avLst/>
          </a:prstGeom>
        </p:spPr>
      </p:pic>
    </p:spTree>
    <p:extLst>
      <p:ext uri="{BB962C8B-B14F-4D97-AF65-F5344CB8AC3E}">
        <p14:creationId xmlns:p14="http://schemas.microsoft.com/office/powerpoint/2010/main" val="192098239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But not in the dry season: Storage is essential</a:t>
            </a:r>
            <a:endParaRPr lang="en-US" dirty="0"/>
          </a:p>
        </p:txBody>
      </p:sp>
      <p:sp>
        <p:nvSpPr>
          <p:cNvPr id="4" name="Date Placeholder 3"/>
          <p:cNvSpPr>
            <a:spLocks noGrp="1"/>
          </p:cNvSpPr>
          <p:nvPr>
            <p:ph type="dt" sz="half" idx="2"/>
          </p:nvPr>
        </p:nvSpPr>
        <p:spPr/>
        <p:txBody>
          <a:bodyPr/>
          <a:lstStyle/>
          <a:p>
            <a:endParaRPr lang="en-US" dirty="0"/>
          </a:p>
        </p:txBody>
      </p:sp>
      <p:pic>
        <p:nvPicPr>
          <p:cNvPr id="5" name="Picture 4"/>
          <p:cNvPicPr>
            <a:picLocks noChangeAspect="1"/>
          </p:cNvPicPr>
          <p:nvPr/>
        </p:nvPicPr>
        <p:blipFill>
          <a:blip r:embed="rId2"/>
          <a:stretch>
            <a:fillRect/>
          </a:stretch>
        </p:blipFill>
        <p:spPr>
          <a:xfrm>
            <a:off x="2133600" y="1371600"/>
            <a:ext cx="5208415" cy="5406421"/>
          </a:xfrm>
          <a:prstGeom prst="rect">
            <a:avLst/>
          </a:prstGeom>
        </p:spPr>
      </p:pic>
    </p:spTree>
    <p:extLst>
      <p:ext uri="{BB962C8B-B14F-4D97-AF65-F5344CB8AC3E}">
        <p14:creationId xmlns:p14="http://schemas.microsoft.com/office/powerpoint/2010/main" val="68198057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2"/>
          <p:cNvSpPr>
            <a:spLocks noGrp="1" noChangeArrowheads="1"/>
          </p:cNvSpPr>
          <p:nvPr>
            <p:ph type="title"/>
          </p:nvPr>
        </p:nvSpPr>
        <p:spPr>
          <a:xfrm>
            <a:off x="457200" y="2286000"/>
            <a:ext cx="8229600" cy="1143000"/>
          </a:xfrm>
        </p:spPr>
        <p:txBody>
          <a:bodyPr/>
          <a:lstStyle/>
          <a:p>
            <a:pPr algn="ctr"/>
            <a:r>
              <a:rPr lang="en-US" altLang="en-US" sz="6000" i="1"/>
              <a:t>Discussion</a:t>
            </a:r>
          </a:p>
        </p:txBody>
      </p:sp>
    </p:spTree>
    <p:extLst>
      <p:ext uri="{BB962C8B-B14F-4D97-AF65-F5344CB8AC3E}">
        <p14:creationId xmlns:p14="http://schemas.microsoft.com/office/powerpoint/2010/main" val="927283179"/>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a:xfrm>
            <a:off x="457200" y="2286000"/>
            <a:ext cx="8229600" cy="1143000"/>
          </a:xfrm>
        </p:spPr>
        <p:txBody>
          <a:bodyPr/>
          <a:lstStyle/>
          <a:p>
            <a:pPr algn="ctr" eaLnBrk="1" hangingPunct="1"/>
            <a:r>
              <a:rPr lang="en-US" sz="6000" i="1">
                <a:latin typeface="Arial" charset="0"/>
              </a:rPr>
              <a:t>Discussion</a:t>
            </a:r>
          </a:p>
        </p:txBody>
      </p:sp>
    </p:spTree>
    <p:extLst>
      <p:ext uri="{BB962C8B-B14F-4D97-AF65-F5344CB8AC3E}">
        <p14:creationId xmlns:p14="http://schemas.microsoft.com/office/powerpoint/2010/main" val="248651872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217" name="Rectangle 2"/>
          <p:cNvSpPr>
            <a:spLocks noGrp="1" noChangeArrowheads="1"/>
          </p:cNvSpPr>
          <p:nvPr>
            <p:ph type="title"/>
          </p:nvPr>
        </p:nvSpPr>
        <p:spPr/>
        <p:txBody>
          <a:bodyPr/>
          <a:lstStyle/>
          <a:p>
            <a:r>
              <a:rPr lang="en-US" altLang="en-US" sz="3200"/>
              <a:t>Household Income Effects of a Backyard 	Poultry Sale Ban</a:t>
            </a:r>
          </a:p>
        </p:txBody>
      </p:sp>
      <p:pic>
        <p:nvPicPr>
          <p:cNvPr id="921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9225" y="838200"/>
            <a:ext cx="8994775" cy="593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pic>
    </p:spTree>
    <p:extLst>
      <p:ext uri="{BB962C8B-B14F-4D97-AF65-F5344CB8AC3E}">
        <p14:creationId xmlns:p14="http://schemas.microsoft.com/office/powerpoint/2010/main" val="1767146779"/>
      </p:ext>
    </p:extLst>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1" y="138113"/>
            <a:ext cx="9067800" cy="1143000"/>
          </a:xfrm>
        </p:spPr>
        <p:txBody>
          <a:bodyPr/>
          <a:lstStyle/>
          <a:p>
            <a:r>
              <a:rPr lang="en-US" dirty="0" smtClean="0"/>
              <a:t>Remittances and Income Distribution:</a:t>
            </a:r>
            <a:br>
              <a:rPr lang="en-US" dirty="0" smtClean="0"/>
            </a:br>
            <a:r>
              <a:rPr lang="en-US" dirty="0" smtClean="0"/>
              <a:t>Kyrgyz </a:t>
            </a:r>
            <a:r>
              <a:rPr lang="en-US" dirty="0" smtClean="0"/>
              <a:t>Republic </a:t>
            </a:r>
            <a:endParaRPr lang="en-US" dirty="0"/>
          </a:p>
        </p:txBody>
      </p:sp>
      <p:sp>
        <p:nvSpPr>
          <p:cNvPr id="3" name="Content Placeholder 2"/>
          <p:cNvSpPr>
            <a:spLocks noGrp="1"/>
          </p:cNvSpPr>
          <p:nvPr>
            <p:ph idx="1"/>
          </p:nvPr>
        </p:nvSpPr>
        <p:spPr>
          <a:xfrm>
            <a:off x="457200" y="1600200"/>
            <a:ext cx="8229600" cy="4724400"/>
          </a:xfrm>
        </p:spPr>
        <p:txBody>
          <a:bodyPr>
            <a:normAutofit/>
          </a:bodyPr>
          <a:lstStyle/>
          <a:p>
            <a:pPr>
              <a:buNone/>
            </a:pPr>
            <a:r>
              <a:rPr lang="en-US" dirty="0" smtClean="0"/>
              <a:t>Any external inflow can affect the variables we are talking about, but the net effect is an empirical question. </a:t>
            </a:r>
          </a:p>
          <a:p>
            <a:pPr>
              <a:buNone/>
            </a:pPr>
            <a:r>
              <a:rPr lang="en-US" dirty="0" smtClean="0"/>
              <a:t>For the Kyrgyz republic, we contrast two simple scenarios:</a:t>
            </a:r>
          </a:p>
          <a:p>
            <a:pPr marL="1023938" lvl="1" indent="-514350">
              <a:buAutoNum type="arabicPeriod"/>
            </a:pPr>
            <a:r>
              <a:rPr lang="en-US" dirty="0" smtClean="0"/>
              <a:t>A 10% increase in baseline remittance flows.</a:t>
            </a:r>
          </a:p>
          <a:p>
            <a:pPr marL="1023938" lvl="1" indent="-514350">
              <a:buAutoNum type="arabicPeriod"/>
            </a:pPr>
            <a:r>
              <a:rPr lang="en-US" dirty="0" smtClean="0"/>
              <a:t>Scenario 1 combined with a 1% increase in total factor productivity.</a:t>
            </a:r>
          </a:p>
          <a:p>
            <a:pPr marL="514350" indent="-514350">
              <a:buNone/>
            </a:pPr>
            <a:r>
              <a:rPr lang="en-US" sz="2200" dirty="0" smtClean="0"/>
              <a:t>NB: The results would be larger in an inter-temporal comparison, but the qualitative effects do not change.</a:t>
            </a:r>
            <a:endParaRPr lang="en-US" sz="2200" dirty="0"/>
          </a:p>
        </p:txBody>
      </p:sp>
    </p:spTree>
    <p:extLst>
      <p:ext uri="{BB962C8B-B14F-4D97-AF65-F5344CB8AC3E}">
        <p14:creationId xmlns:p14="http://schemas.microsoft.com/office/powerpoint/2010/main" val="73707664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
          <p:cNvPicPr>
            <a:picLocks noChangeAspect="1" noChangeArrowheads="1"/>
          </p:cNvPicPr>
          <p:nvPr/>
        </p:nvPicPr>
        <p:blipFill>
          <a:blip r:embed="rId2"/>
          <a:srcRect/>
          <a:stretch>
            <a:fillRect/>
          </a:stretch>
        </p:blipFill>
        <p:spPr bwMode="auto">
          <a:xfrm>
            <a:off x="977251" y="1600200"/>
            <a:ext cx="8014349" cy="5108365"/>
          </a:xfrm>
          <a:prstGeom prst="rect">
            <a:avLst/>
          </a:prstGeom>
          <a:noFill/>
          <a:ln w="9525">
            <a:noFill/>
            <a:miter lim="800000"/>
            <a:headEnd/>
            <a:tailEnd/>
          </a:ln>
          <a:effectLst/>
        </p:spPr>
      </p:pic>
      <p:sp>
        <p:nvSpPr>
          <p:cNvPr id="2" name="Title 1"/>
          <p:cNvSpPr>
            <a:spLocks noGrp="1"/>
          </p:cNvSpPr>
          <p:nvPr>
            <p:ph type="title"/>
          </p:nvPr>
        </p:nvSpPr>
        <p:spPr/>
        <p:txBody>
          <a:bodyPr/>
          <a:lstStyle/>
          <a:p>
            <a:r>
              <a:rPr lang="en-US" dirty="0" smtClean="0"/>
              <a:t>Macro Results</a:t>
            </a:r>
            <a:endParaRPr lang="en-US" dirty="0"/>
          </a:p>
        </p:txBody>
      </p:sp>
      <p:sp>
        <p:nvSpPr>
          <p:cNvPr id="6" name="TextBox 5"/>
          <p:cNvSpPr txBox="1"/>
          <p:nvPr/>
        </p:nvSpPr>
        <p:spPr>
          <a:xfrm>
            <a:off x="5105400" y="1706940"/>
            <a:ext cx="457200" cy="1569660"/>
          </a:xfrm>
          <a:prstGeom prst="rect">
            <a:avLst/>
          </a:prstGeom>
          <a:noFill/>
        </p:spPr>
        <p:txBody>
          <a:bodyPr wrap="square" rtlCol="0">
            <a:spAutoFit/>
          </a:bodyPr>
          <a:lstStyle/>
          <a:p>
            <a:r>
              <a:rPr lang="en-US" sz="9600" dirty="0" smtClean="0">
                <a:solidFill>
                  <a:srgbClr val="FF0000"/>
                </a:solidFill>
                <a:latin typeface="Arial Narrow" pitchFamily="34" charset="0"/>
                <a:cs typeface="Arial" pitchFamily="34" charset="0"/>
              </a:rPr>
              <a:t>}</a:t>
            </a:r>
            <a:endParaRPr lang="en-US" sz="9600" dirty="0">
              <a:solidFill>
                <a:srgbClr val="FF0000"/>
              </a:solidFill>
              <a:latin typeface="Arial Narrow" pitchFamily="34" charset="0"/>
              <a:cs typeface="Arial" pitchFamily="34" charset="0"/>
            </a:endParaRPr>
          </a:p>
        </p:txBody>
      </p:sp>
      <p:sp>
        <p:nvSpPr>
          <p:cNvPr id="7" name="TextBox 6"/>
          <p:cNvSpPr txBox="1"/>
          <p:nvPr/>
        </p:nvSpPr>
        <p:spPr>
          <a:xfrm>
            <a:off x="5105400" y="3078540"/>
            <a:ext cx="457200" cy="1569660"/>
          </a:xfrm>
          <a:prstGeom prst="rect">
            <a:avLst/>
          </a:prstGeom>
          <a:noFill/>
        </p:spPr>
        <p:txBody>
          <a:bodyPr wrap="square" rtlCol="0">
            <a:spAutoFit/>
          </a:bodyPr>
          <a:lstStyle/>
          <a:p>
            <a:r>
              <a:rPr lang="en-US" sz="9600" dirty="0" smtClean="0">
                <a:solidFill>
                  <a:srgbClr val="FF0000"/>
                </a:solidFill>
                <a:latin typeface="Arial Narrow" pitchFamily="34" charset="0"/>
                <a:cs typeface="Arial" pitchFamily="34" charset="0"/>
              </a:rPr>
              <a:t>}</a:t>
            </a:r>
            <a:endParaRPr lang="en-US" sz="9600" dirty="0">
              <a:solidFill>
                <a:srgbClr val="FF0000"/>
              </a:solidFill>
              <a:latin typeface="Arial Narrow" pitchFamily="34" charset="0"/>
              <a:cs typeface="Arial" pitchFamily="34" charset="0"/>
            </a:endParaRPr>
          </a:p>
        </p:txBody>
      </p:sp>
      <p:sp>
        <p:nvSpPr>
          <p:cNvPr id="8" name="TextBox 7"/>
          <p:cNvSpPr txBox="1"/>
          <p:nvPr/>
        </p:nvSpPr>
        <p:spPr>
          <a:xfrm>
            <a:off x="5105400" y="4572000"/>
            <a:ext cx="457200" cy="1569660"/>
          </a:xfrm>
          <a:prstGeom prst="rect">
            <a:avLst/>
          </a:prstGeom>
          <a:noFill/>
        </p:spPr>
        <p:txBody>
          <a:bodyPr wrap="square" rtlCol="0">
            <a:spAutoFit/>
          </a:bodyPr>
          <a:lstStyle/>
          <a:p>
            <a:r>
              <a:rPr lang="en-US" sz="9600" dirty="0" smtClean="0">
                <a:solidFill>
                  <a:srgbClr val="FF0000"/>
                </a:solidFill>
                <a:latin typeface="Arial Narrow" pitchFamily="34" charset="0"/>
                <a:cs typeface="Arial" pitchFamily="34" charset="0"/>
              </a:rPr>
              <a:t>}</a:t>
            </a:r>
            <a:endParaRPr lang="en-US" sz="9600" dirty="0">
              <a:solidFill>
                <a:srgbClr val="FF0000"/>
              </a:solidFill>
              <a:latin typeface="Arial Narrow" pitchFamily="34" charset="0"/>
              <a:cs typeface="Arial" pitchFamily="34" charset="0"/>
            </a:endParaRPr>
          </a:p>
        </p:txBody>
      </p:sp>
      <p:sp>
        <p:nvSpPr>
          <p:cNvPr id="9" name="TextBox 8"/>
          <p:cNvSpPr txBox="1"/>
          <p:nvPr/>
        </p:nvSpPr>
        <p:spPr>
          <a:xfrm>
            <a:off x="6629400" y="2076271"/>
            <a:ext cx="457200" cy="1200329"/>
          </a:xfrm>
          <a:prstGeom prst="rect">
            <a:avLst/>
          </a:prstGeom>
          <a:noFill/>
        </p:spPr>
        <p:txBody>
          <a:bodyPr wrap="square" rtlCol="0">
            <a:spAutoFit/>
          </a:bodyPr>
          <a:lstStyle/>
          <a:p>
            <a:r>
              <a:rPr lang="en-US" sz="7200" dirty="0" smtClean="0">
                <a:solidFill>
                  <a:srgbClr val="FFC000"/>
                </a:solidFill>
                <a:latin typeface="Arial Narrow" pitchFamily="34" charset="0"/>
                <a:cs typeface="Arial" pitchFamily="34" charset="0"/>
              </a:rPr>
              <a:t>}</a:t>
            </a:r>
            <a:endParaRPr lang="en-US" sz="7200" dirty="0">
              <a:solidFill>
                <a:srgbClr val="FFC000"/>
              </a:solidFill>
              <a:latin typeface="Arial Narrow" pitchFamily="34" charset="0"/>
              <a:cs typeface="Arial" pitchFamily="34" charset="0"/>
            </a:endParaRPr>
          </a:p>
        </p:txBody>
      </p:sp>
      <p:sp>
        <p:nvSpPr>
          <p:cNvPr id="10" name="TextBox 9"/>
          <p:cNvSpPr txBox="1"/>
          <p:nvPr/>
        </p:nvSpPr>
        <p:spPr>
          <a:xfrm>
            <a:off x="6629400" y="3124200"/>
            <a:ext cx="457200" cy="1569660"/>
          </a:xfrm>
          <a:prstGeom prst="rect">
            <a:avLst/>
          </a:prstGeom>
          <a:noFill/>
        </p:spPr>
        <p:txBody>
          <a:bodyPr wrap="square" rtlCol="0">
            <a:spAutoFit/>
          </a:bodyPr>
          <a:lstStyle/>
          <a:p>
            <a:r>
              <a:rPr lang="en-US" sz="9600" dirty="0" smtClean="0">
                <a:solidFill>
                  <a:srgbClr val="FFC000"/>
                </a:solidFill>
                <a:latin typeface="Arial Narrow" pitchFamily="34" charset="0"/>
                <a:cs typeface="Arial" pitchFamily="34" charset="0"/>
              </a:rPr>
              <a:t>}</a:t>
            </a:r>
            <a:endParaRPr lang="en-US" sz="9600" dirty="0">
              <a:solidFill>
                <a:srgbClr val="FFC000"/>
              </a:solidFill>
              <a:latin typeface="Arial Narrow" pitchFamily="34" charset="0"/>
              <a:cs typeface="Arial" pitchFamily="34" charset="0"/>
            </a:endParaRPr>
          </a:p>
        </p:txBody>
      </p:sp>
      <p:sp>
        <p:nvSpPr>
          <p:cNvPr id="11" name="TextBox 10"/>
          <p:cNvSpPr txBox="1"/>
          <p:nvPr/>
        </p:nvSpPr>
        <p:spPr>
          <a:xfrm>
            <a:off x="6629400" y="4572000"/>
            <a:ext cx="457200" cy="1569660"/>
          </a:xfrm>
          <a:prstGeom prst="rect">
            <a:avLst/>
          </a:prstGeom>
          <a:noFill/>
        </p:spPr>
        <p:txBody>
          <a:bodyPr wrap="square" rtlCol="0">
            <a:spAutoFit/>
          </a:bodyPr>
          <a:lstStyle/>
          <a:p>
            <a:r>
              <a:rPr lang="en-US" sz="9600" dirty="0" smtClean="0">
                <a:solidFill>
                  <a:srgbClr val="FFC000"/>
                </a:solidFill>
                <a:latin typeface="Arial Narrow" pitchFamily="34" charset="0"/>
                <a:cs typeface="Arial" pitchFamily="34" charset="0"/>
              </a:rPr>
              <a:t>}</a:t>
            </a:r>
            <a:endParaRPr lang="en-US" sz="9600" dirty="0">
              <a:solidFill>
                <a:srgbClr val="FFC000"/>
              </a:solidFill>
              <a:latin typeface="Arial Narrow" pitchFamily="34" charset="0"/>
              <a:cs typeface="Arial" pitchFamily="34" charset="0"/>
            </a:endParaRPr>
          </a:p>
        </p:txBody>
      </p:sp>
      <p:sp>
        <p:nvSpPr>
          <p:cNvPr id="12" name="TextBox 11"/>
          <p:cNvSpPr txBox="1"/>
          <p:nvPr/>
        </p:nvSpPr>
        <p:spPr>
          <a:xfrm>
            <a:off x="8229600" y="1706940"/>
            <a:ext cx="457200" cy="1569660"/>
          </a:xfrm>
          <a:prstGeom prst="rect">
            <a:avLst/>
          </a:prstGeom>
          <a:noFill/>
        </p:spPr>
        <p:txBody>
          <a:bodyPr wrap="square" rtlCol="0">
            <a:spAutoFit/>
          </a:bodyPr>
          <a:lstStyle/>
          <a:p>
            <a:r>
              <a:rPr lang="en-US" sz="9600" dirty="0" smtClean="0">
                <a:solidFill>
                  <a:srgbClr val="00B050"/>
                </a:solidFill>
                <a:latin typeface="Arial Narrow" pitchFamily="34" charset="0"/>
                <a:cs typeface="Arial" pitchFamily="34" charset="0"/>
              </a:rPr>
              <a:t>}</a:t>
            </a:r>
            <a:endParaRPr lang="en-US" sz="9600" dirty="0">
              <a:solidFill>
                <a:srgbClr val="00B050"/>
              </a:solidFill>
              <a:latin typeface="Arial Narrow" pitchFamily="34" charset="0"/>
              <a:cs typeface="Arial" pitchFamily="34" charset="0"/>
            </a:endParaRPr>
          </a:p>
        </p:txBody>
      </p:sp>
      <p:sp>
        <p:nvSpPr>
          <p:cNvPr id="13" name="TextBox 12"/>
          <p:cNvSpPr txBox="1"/>
          <p:nvPr/>
        </p:nvSpPr>
        <p:spPr>
          <a:xfrm>
            <a:off x="8229600" y="3154740"/>
            <a:ext cx="457200" cy="1569660"/>
          </a:xfrm>
          <a:prstGeom prst="rect">
            <a:avLst/>
          </a:prstGeom>
          <a:noFill/>
        </p:spPr>
        <p:txBody>
          <a:bodyPr wrap="square" rtlCol="0">
            <a:spAutoFit/>
          </a:bodyPr>
          <a:lstStyle/>
          <a:p>
            <a:r>
              <a:rPr lang="en-US" sz="9600" dirty="0" smtClean="0">
                <a:solidFill>
                  <a:srgbClr val="00B050"/>
                </a:solidFill>
                <a:latin typeface="Arial Narrow" pitchFamily="34" charset="0"/>
                <a:cs typeface="Arial" pitchFamily="34" charset="0"/>
              </a:rPr>
              <a:t>}</a:t>
            </a:r>
            <a:endParaRPr lang="en-US" sz="9600" dirty="0">
              <a:solidFill>
                <a:srgbClr val="00B050"/>
              </a:solidFill>
              <a:latin typeface="Arial Narrow" pitchFamily="34" charset="0"/>
              <a:cs typeface="Arial" pitchFamily="34" charset="0"/>
            </a:endParaRPr>
          </a:p>
        </p:txBody>
      </p:sp>
      <p:sp>
        <p:nvSpPr>
          <p:cNvPr id="14" name="TextBox 13"/>
          <p:cNvSpPr txBox="1"/>
          <p:nvPr/>
        </p:nvSpPr>
        <p:spPr>
          <a:xfrm>
            <a:off x="8229600" y="4602540"/>
            <a:ext cx="457200" cy="1569660"/>
          </a:xfrm>
          <a:prstGeom prst="rect">
            <a:avLst/>
          </a:prstGeom>
          <a:noFill/>
        </p:spPr>
        <p:txBody>
          <a:bodyPr wrap="square" rtlCol="0">
            <a:spAutoFit/>
          </a:bodyPr>
          <a:lstStyle/>
          <a:p>
            <a:r>
              <a:rPr lang="en-US" sz="9600" dirty="0" smtClean="0">
                <a:solidFill>
                  <a:srgbClr val="00B050"/>
                </a:solidFill>
                <a:latin typeface="Arial Narrow" pitchFamily="34" charset="0"/>
                <a:cs typeface="Arial" pitchFamily="34" charset="0"/>
              </a:rPr>
              <a:t>}</a:t>
            </a:r>
            <a:endParaRPr lang="en-US" sz="9600" dirty="0">
              <a:solidFill>
                <a:srgbClr val="00B050"/>
              </a:solidFill>
              <a:latin typeface="Arial Narrow" pitchFamily="34" charset="0"/>
              <a:cs typeface="Arial" pitchFamily="34" charset="0"/>
            </a:endParaRPr>
          </a:p>
        </p:txBody>
      </p:sp>
    </p:spTree>
    <p:extLst>
      <p:ext uri="{BB962C8B-B14F-4D97-AF65-F5344CB8AC3E}">
        <p14:creationId xmlns:p14="http://schemas.microsoft.com/office/powerpoint/2010/main" val="1361463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p:bldP spid="11" grpId="0"/>
      <p:bldP spid="12" grpId="0"/>
      <p:bldP spid="13" grpId="0"/>
      <p:bldP spid="1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2"/>
          <a:srcRect/>
          <a:stretch>
            <a:fillRect/>
          </a:stretch>
        </p:blipFill>
        <p:spPr bwMode="auto">
          <a:xfrm>
            <a:off x="760071" y="1447800"/>
            <a:ext cx="7774329" cy="4953000"/>
          </a:xfrm>
          <a:prstGeom prst="rect">
            <a:avLst/>
          </a:prstGeom>
          <a:noFill/>
          <a:ln w="9525">
            <a:noFill/>
            <a:miter lim="800000"/>
            <a:headEnd/>
            <a:tailEnd/>
          </a:ln>
          <a:effectLst/>
        </p:spPr>
      </p:pic>
      <p:sp>
        <p:nvSpPr>
          <p:cNvPr id="2" name="Title 1"/>
          <p:cNvSpPr>
            <a:spLocks noGrp="1"/>
          </p:cNvSpPr>
          <p:nvPr>
            <p:ph type="title"/>
          </p:nvPr>
        </p:nvSpPr>
        <p:spPr/>
        <p:txBody>
          <a:bodyPr/>
          <a:lstStyle/>
          <a:p>
            <a:r>
              <a:rPr lang="en-US" dirty="0" err="1" smtClean="0"/>
              <a:t>Meso</a:t>
            </a:r>
            <a:r>
              <a:rPr lang="en-US" dirty="0" smtClean="0"/>
              <a:t> Results</a:t>
            </a:r>
            <a:br>
              <a:rPr lang="en-US" dirty="0" smtClean="0"/>
            </a:br>
            <a:r>
              <a:rPr lang="en-US" dirty="0" smtClean="0"/>
              <a:t>Real Household Income</a:t>
            </a:r>
            <a:endParaRPr lang="en-US" dirty="0"/>
          </a:p>
        </p:txBody>
      </p:sp>
      <p:sp>
        <p:nvSpPr>
          <p:cNvPr id="5" name="TextBox 4"/>
          <p:cNvSpPr txBox="1"/>
          <p:nvPr/>
        </p:nvSpPr>
        <p:spPr>
          <a:xfrm>
            <a:off x="1447800" y="1676400"/>
            <a:ext cx="6629400" cy="400110"/>
          </a:xfrm>
          <a:prstGeom prst="rect">
            <a:avLst/>
          </a:prstGeom>
          <a:noFill/>
        </p:spPr>
        <p:txBody>
          <a:bodyPr wrap="square" rtlCol="0">
            <a:spAutoFit/>
          </a:bodyPr>
          <a:lstStyle/>
          <a:p>
            <a:r>
              <a:rPr lang="en-US" sz="2000" b="1" dirty="0" smtClean="0">
                <a:solidFill>
                  <a:srgbClr val="0070C0"/>
                </a:solidFill>
              </a:rPr>
              <a:t>Good for the poor, but not necessarily pro-poor.</a:t>
            </a:r>
            <a:endParaRPr lang="en-US" sz="2000" b="1" dirty="0">
              <a:solidFill>
                <a:srgbClr val="0070C0"/>
              </a:solidFill>
            </a:endParaRPr>
          </a:p>
        </p:txBody>
      </p:sp>
    </p:spTree>
    <p:extLst>
      <p:ext uri="{BB962C8B-B14F-4D97-AF65-F5344CB8AC3E}">
        <p14:creationId xmlns:p14="http://schemas.microsoft.com/office/powerpoint/2010/main" val="670466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theme/theme1.xml><?xml version="1.0" encoding="utf-8"?>
<a:theme xmlns:a="http://schemas.openxmlformats.org/drawingml/2006/main" name="ERINA_NSO_UCB_Lecture">
  <a:themeElements>
    <a:clrScheme name="">
      <a:dk1>
        <a:srgbClr val="000000"/>
      </a:dk1>
      <a:lt1>
        <a:srgbClr val="C0C0C0"/>
      </a:lt1>
      <a:dk2>
        <a:srgbClr val="000000"/>
      </a:dk2>
      <a:lt2>
        <a:srgbClr val="808080"/>
      </a:lt2>
      <a:accent1>
        <a:srgbClr val="00CC99"/>
      </a:accent1>
      <a:accent2>
        <a:srgbClr val="3333CC"/>
      </a:accent2>
      <a:accent3>
        <a:srgbClr val="DCDCDC"/>
      </a:accent3>
      <a:accent4>
        <a:srgbClr val="000000"/>
      </a:accent4>
      <a:accent5>
        <a:srgbClr val="AAE2CA"/>
      </a:accent5>
      <a:accent6>
        <a:srgbClr val="2D2DB9"/>
      </a:accent6>
      <a:hlink>
        <a:srgbClr val="CCCCFF"/>
      </a:hlink>
      <a:folHlink>
        <a:srgbClr val="B2B2B2"/>
      </a:folHlink>
    </a:clrScheme>
    <a:fontScheme name="PPP_BGLOB_TXT_Global12">
      <a:majorFont>
        <a:latin typeface="Arial"/>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PPP_BGLOB_TXT_Global12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PPP_BGLOB_TXT_Global12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PPP_BGLOB_TXT_Global12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PPP_BGLOB_TXT_Global12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PPP_BGLOB_TXT_Global12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PPP_BGLOB_TXT_Global12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PPP_BGLOB_TXT_Global12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ERINA_NSO_UCB_Lecture.pot</Template>
  <TotalTime>23162</TotalTime>
  <Words>1749</Words>
  <Application>Microsoft Macintosh PowerPoint</Application>
  <PresentationFormat>On-screen Show (4:3)</PresentationFormat>
  <Paragraphs>216</Paragraphs>
  <Slides>58</Slides>
  <Notes>8</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58</vt:i4>
      </vt:variant>
    </vt:vector>
  </HeadingPairs>
  <TitlesOfParts>
    <vt:vector size="69" baseType="lpstr">
      <vt:lpstr>Arial Narrow</vt:lpstr>
      <vt:lpstr>Helvetica</vt:lpstr>
      <vt:lpstr>ＭＳ Ｐゴシック</vt:lpstr>
      <vt:lpstr>Arial</vt:lpstr>
      <vt:lpstr>Arial Black</vt:lpstr>
      <vt:lpstr>Calibri</vt:lpstr>
      <vt:lpstr>Humanst531 BT</vt:lpstr>
      <vt:lpstr>Tahoma</vt:lpstr>
      <vt:lpstr>Times New Roman</vt:lpstr>
      <vt:lpstr>Wingdings</vt:lpstr>
      <vt:lpstr>ERINA_NSO_UCB_Lecture</vt:lpstr>
      <vt:lpstr>PowerPoint Presentation</vt:lpstr>
      <vt:lpstr>GE Modeling Applications</vt:lpstr>
      <vt:lpstr>Poverty Incidence vs Poverty Density</vt:lpstr>
      <vt:lpstr>PowerPoint Presentation</vt:lpstr>
      <vt:lpstr>Vietnam: Poultry Income</vt:lpstr>
      <vt:lpstr>Household Income Effects of a Backyard  Poultry Sale Ban</vt:lpstr>
      <vt:lpstr>Remittances and Income Distribution: Kyrgyz Republic </vt:lpstr>
      <vt:lpstr>Macro Results</vt:lpstr>
      <vt:lpstr>Meso Results Real Household Income</vt:lpstr>
      <vt:lpstr>Infrastructure: Two Modeling Perspectives</vt:lpstr>
      <vt:lpstr>Pakistan CGE and SAM</vt:lpstr>
      <vt:lpstr>Pakistan Household Real Income Growth  (cumulative Over Baseline, 2006-2030)</vt:lpstr>
      <vt:lpstr>Pakistan Household Income Growth (percent of 2006)</vt:lpstr>
      <vt:lpstr>Resources and Development: Mongolia</vt:lpstr>
      <vt:lpstr>Real GDP Impacts (percent change from Baseline)</vt:lpstr>
      <vt:lpstr>Macroeconomic Impacts</vt:lpstr>
      <vt:lpstr>What’s wrong with this picture? What policy makers can’t control.</vt:lpstr>
      <vt:lpstr>Policy Reform and Growth: Myanmar</vt:lpstr>
      <vt:lpstr>Rice Yields by Country/Region 1960-2010</vt:lpstr>
      <vt:lpstr>Factor Productivity Growth in Asia Percent per annum,1999-2008</vt:lpstr>
      <vt:lpstr>Real GDP Growth by Scenario (indexed to 2010=100)</vt:lpstr>
      <vt:lpstr>Macroeconomic Aggregates (percent difference from Baseline in 2030)</vt:lpstr>
      <vt:lpstr>Overall and Incremental GDP Growth by Scenario (percent difference from Baseline in 2030) </vt:lpstr>
      <vt:lpstr>Sectoral Growth Dynamics Under Two Scenarios </vt:lpstr>
      <vt:lpstr>Climate Risk: Thailand Recent Climate History: 1980-2010</vt:lpstr>
      <vt:lpstr>Sources of Vulnerability: Water</vt:lpstr>
      <vt:lpstr>Indicative Scenarios</vt:lpstr>
      <vt:lpstr>Macroeconomic Impacts</vt:lpstr>
      <vt:lpstr>Household Impacts</vt:lpstr>
      <vt:lpstr>Rice Yields: Climate Model Comparisons</vt:lpstr>
      <vt:lpstr>Rice Growing Area Over the Negative Threshold for Maximum Temperature </vt:lpstr>
      <vt:lpstr>Yield Changes: A1B Scenario</vt:lpstr>
      <vt:lpstr>Asian Regionalism and Globalization: China</vt:lpstr>
      <vt:lpstr>Asian Trade Triangle 2000</vt:lpstr>
      <vt:lpstr>Asian Trade Triangle 2020</vt:lpstr>
      <vt:lpstr>Example: Recommendations for China’s13th Five Year Plan</vt:lpstr>
      <vt:lpstr>Real GDP by DMC, Cumulative Percent Change 2010-2030</vt:lpstr>
      <vt:lpstr>Agrofood Productivity Growth can be Pro-poor</vt:lpstr>
      <vt:lpstr>Energy Policy: India and Bangladesh Domestic and International Gas Prices</vt:lpstr>
      <vt:lpstr>Food or Energy Security?</vt:lpstr>
      <vt:lpstr>Beware of Trade-offs: Low food prices are more important to the poor than low energy prices.</vt:lpstr>
      <vt:lpstr>India: Scenarios for Energy and Food Security </vt:lpstr>
      <vt:lpstr>Macroeconomic Results: India (2030 change from baseline)</vt:lpstr>
      <vt:lpstr>Bangladesh: Energy Price Reform</vt:lpstr>
      <vt:lpstr>Fertilizer Exemption</vt:lpstr>
      <vt:lpstr>Energy Trade</vt:lpstr>
      <vt:lpstr>Gas Exports</vt:lpstr>
      <vt:lpstr>Scenarios for Energy Prices, Trade, and Investment</vt:lpstr>
      <vt:lpstr>Macroeconomic Results (percentage change from Baseline in 2030)</vt:lpstr>
      <vt:lpstr>Household Detail in the 2010 SAM</vt:lpstr>
      <vt:lpstr>Household Impacts: Pricing Scenarios</vt:lpstr>
      <vt:lpstr>Household Impacts: Trade and Investment Scenarios</vt:lpstr>
      <vt:lpstr>Water Resources: Vietnam Growth and Urbanization</vt:lpstr>
      <vt:lpstr>Water Policy Scenarios</vt:lpstr>
      <vt:lpstr>Efficiency Can Help Growth of Water Demand, 2010-2030 (percent)</vt:lpstr>
      <vt:lpstr>But not in the dry season: Storage is essential</vt:lpstr>
      <vt:lpstr>Discussion</vt:lpstr>
      <vt:lpstr>Discussion</vt:lpstr>
    </vt:vector>
  </TitlesOfParts>
  <Manager/>
  <Company>UC Berkeley</Company>
  <LinksUpToDate>false</LinksUpToDate>
  <SharedDoc>false</SharedDoc>
  <HyperlinkBase/>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CGE Intro</dc:title>
  <dc:subject/>
  <dc:creator>dwrh</dc:creator>
  <cp:keywords/>
  <dc:description/>
  <cp:lastModifiedBy>David Wells Roland-Holst</cp:lastModifiedBy>
  <cp:revision>556</cp:revision>
  <dcterms:created xsi:type="dcterms:W3CDTF">2007-11-30T06:54:43Z</dcterms:created>
  <dcterms:modified xsi:type="dcterms:W3CDTF">2015-12-04T00:26:42Z</dcterms:modified>
  <cp:category/>
</cp:coreProperties>
</file>